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2F66"/>
    <a:srgbClr val="E9E9F2"/>
    <a:srgbClr val="671E22"/>
    <a:srgbClr val="FDD8D8"/>
    <a:srgbClr val="104F48"/>
    <a:srgbClr val="DAFAF6"/>
    <a:srgbClr val="692D6F"/>
    <a:srgbClr val="FCEFFC"/>
    <a:srgbClr val="E8F2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4"/>
    <p:restoredTop sz="94629"/>
  </p:normalViewPr>
  <p:slideViewPr>
    <p:cSldViewPr snapToGrid="0" snapToObjects="1">
      <p:cViewPr>
        <p:scale>
          <a:sx n="116" d="100"/>
          <a:sy n="116" d="100"/>
        </p:scale>
        <p:origin x="1800" y="2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2D0C1-445B-FE4C-89A4-03338F7BEE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9001A1-AC0A-3744-A4E5-0E34E4647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AEBDF-BE2E-384B-9A1D-F70169B00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952-414C-DB4A-9780-51F86CD6EF4D}" type="datetimeFigureOut">
              <a:rPr lang="en-US" smtClean="0"/>
              <a:t>5/22/23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C4AE4-FFB1-B048-8EAA-0733FA66A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4B54E-3C8B-6247-A477-0B494452A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D971-3A54-9844-B4AD-B72E0F6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822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B058B-F5A4-464E-A5D7-6974E22B5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52E413-D043-C34C-817F-11D85CBA8F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10915F-BA2F-0140-9F8D-A17B9181F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952-414C-DB4A-9780-51F86CD6EF4D}" type="datetimeFigureOut">
              <a:rPr lang="en-US" smtClean="0"/>
              <a:t>5/22/23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590D9D-0AB8-6F44-87D6-87F2712E6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5E3D8-6C77-894D-AA87-89C137139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D971-3A54-9844-B4AD-B72E0F6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67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51F124-02E0-AC4B-815C-96414A3B7A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9427E3-FDD8-C44B-AF6E-DCF1F4551F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EF29E-ACA6-534D-A439-79A1DC3B1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952-414C-DB4A-9780-51F86CD6EF4D}" type="datetimeFigureOut">
              <a:rPr lang="en-US" smtClean="0"/>
              <a:t>5/22/23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561F1-10D6-0642-81C0-B1EB84CD3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9CC6D-1DD0-824A-AEDB-BCFA3A1A7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D971-3A54-9844-B4AD-B72E0F6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10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CC13B-7592-2F43-842F-3A0D79F3E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B2ECF-3B18-604F-BB4D-DE4699283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A93F3-D4B9-6C40-A463-E051B2B2F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952-414C-DB4A-9780-51F86CD6EF4D}" type="datetimeFigureOut">
              <a:rPr lang="en-US" smtClean="0"/>
              <a:t>5/22/23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413ACF-A5A0-A64A-916B-98A852FC1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243C8-E197-E642-80A2-049D69CD0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D971-3A54-9844-B4AD-B72E0F6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55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7A78E-B77F-394B-8152-314ED04CC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E96119-C017-0D48-A70F-9B0880D7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188DA-CD47-F64D-BF0C-6729C7006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952-414C-DB4A-9780-51F86CD6EF4D}" type="datetimeFigureOut">
              <a:rPr lang="en-US" smtClean="0"/>
              <a:t>5/22/23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6A5070-9A01-8E43-995A-247409139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FF2D85-335E-F945-B118-3C0DD2F41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D971-3A54-9844-B4AD-B72E0F6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00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F8C2E-6738-F142-9037-D168990D3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E6AAC-F11E-B84E-B2C1-25E6D5BE25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C644FA-FF74-154A-B280-ACE5304553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0DC6CD-D67B-744C-96B6-8E6ABB6B2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952-414C-DB4A-9780-51F86CD6EF4D}" type="datetimeFigureOut">
              <a:rPr lang="en-US" smtClean="0"/>
              <a:t>5/22/23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65082-6180-ED4F-A1E1-0F55182EB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A4CFD-25AE-FC4C-B9D5-521CC2EB3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D971-3A54-9844-B4AD-B72E0F6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047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9E421-406A-E848-BCE0-6C5FCAEE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8C4EA-89A0-B241-8982-FB2CB670B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11D617-7478-0D45-8E50-935FEB538D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94EE3C-C94B-0A45-9ADB-E2FE1C89CB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E3FBC1-A10A-CD47-A6DC-5FB674EE23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A80DAB-5457-2B4A-8452-7FF8C947A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952-414C-DB4A-9780-51F86CD6EF4D}" type="datetimeFigureOut">
              <a:rPr lang="en-US" smtClean="0"/>
              <a:t>5/22/23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641E38-EEFB-6644-9037-619C67CED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0FD7A7-791A-F047-A5BE-C0D0E7C9A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D971-3A54-9844-B4AD-B72E0F6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527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54F4-7F0D-744E-8B0F-815F60905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EADA3A-4D51-F04B-9A95-2DD6C6E1B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952-414C-DB4A-9780-51F86CD6EF4D}" type="datetimeFigureOut">
              <a:rPr lang="en-US" smtClean="0"/>
              <a:t>5/22/23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0E8A34-0235-D344-9CF2-FB9592749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1677EC-2558-D740-8697-989641002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D971-3A54-9844-B4AD-B72E0F6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214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F801D0-0078-7247-8DFE-E3B0F90A7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952-414C-DB4A-9780-51F86CD6EF4D}" type="datetimeFigureOut">
              <a:rPr lang="en-US" smtClean="0"/>
              <a:t>5/22/23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BFFF76-11FA-4B49-AE77-C9B1D1D87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2F1B2-DA8F-594A-9FF9-B9C8E4748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D971-3A54-9844-B4AD-B72E0F6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11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B05A3-026A-044C-9AB8-67851F040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BFED7-6F61-3A4C-B8C2-E3AD37E2D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30E74B-F341-934B-B8C8-231037636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D974D5-7C75-D649-9D72-4E26A1266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952-414C-DB4A-9780-51F86CD6EF4D}" type="datetimeFigureOut">
              <a:rPr lang="en-US" smtClean="0"/>
              <a:t>5/22/23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A1326-DE60-FF4F-9900-34770F75B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E585FB-6DD8-5A4D-8F6E-9C1658920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D971-3A54-9844-B4AD-B72E0F6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18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36EC6-4EB8-FD4C-A6E2-B781703CA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F0A069-610F-A947-8377-6E6C598FB3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4F102E-5F2B-DA47-97BD-1978FDC3CB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739F6-3DB8-ED49-9240-1D47501A8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952-414C-DB4A-9780-51F86CD6EF4D}" type="datetimeFigureOut">
              <a:rPr lang="en-US" smtClean="0"/>
              <a:t>5/22/23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6E2DA5-20AC-644C-906E-5BF8FD77A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5FFFF1-589C-F04F-9E5A-30A923C41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D971-3A54-9844-B4AD-B72E0F6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93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CB60D7-B064-AA4F-82A2-3F8E8858C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74940-FEA6-4A4F-8032-C3FEE9F437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43669-1D80-C741-AB33-2C32B2EB1F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22952-414C-DB4A-9780-51F86CD6EF4D}" type="datetimeFigureOut">
              <a:rPr lang="en-US" smtClean="0"/>
              <a:t>5/22/23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E71F0-2021-B641-9657-4ADBC69BDB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DCE0C-17DC-FD4E-A152-1D83DDE465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7D971-3A54-9844-B4AD-B72E0F6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19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8F00C96-2C7A-034D-A303-354978C56C40}"/>
              </a:ext>
            </a:extLst>
          </p:cNvPr>
          <p:cNvSpPr txBox="1"/>
          <p:nvPr/>
        </p:nvSpPr>
        <p:spPr>
          <a:xfrm>
            <a:off x="3122507" y="511542"/>
            <a:ext cx="5946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202F66"/>
                </a:solidFill>
                <a:latin typeface="Helvetica Neue LT Std 75" panose="020B0604020202020204" pitchFamily="34" charset="0"/>
                <a:ea typeface="Helvetica Neue 55 Roman" panose="02000503000000020004" pitchFamily="2" charset="0"/>
                <a:cs typeface="Helvetica Neue 55 Roman" panose="02000503000000020004" pitchFamily="2" charset="0"/>
              </a:rPr>
              <a:t>Scribbrs</a:t>
            </a:r>
            <a:r>
              <a:rPr lang="en-US" sz="2400" b="1" dirty="0">
                <a:solidFill>
                  <a:srgbClr val="202F66"/>
                </a:solidFill>
                <a:latin typeface="Helvetica Neue LT Std 75" panose="020B0604020202020204" pitchFamily="34" charset="0"/>
                <a:ea typeface="Helvetica Neue 55 Roman" panose="02000503000000020004" pitchFamily="2" charset="0"/>
                <a:cs typeface="Helvetica Neue 55 Roman" panose="02000503000000020004" pitchFamily="2" charset="0"/>
              </a:rPr>
              <a:t> SWOT-</a:t>
            </a:r>
            <a:r>
              <a:rPr lang="en-US" sz="2400" b="1" dirty="0" err="1">
                <a:solidFill>
                  <a:srgbClr val="202F66"/>
                </a:solidFill>
                <a:latin typeface="Helvetica Neue LT Std 75" panose="020B0604020202020204" pitchFamily="34" charset="0"/>
                <a:ea typeface="Helvetica Neue 55 Roman" panose="02000503000000020004" pitchFamily="2" charset="0"/>
                <a:cs typeface="Helvetica Neue 55 Roman" panose="02000503000000020004" pitchFamily="2" charset="0"/>
              </a:rPr>
              <a:t>analyse</a:t>
            </a:r>
            <a:r>
              <a:rPr lang="en-US" sz="2400" b="1" dirty="0">
                <a:solidFill>
                  <a:srgbClr val="202F66"/>
                </a:solidFill>
                <a:latin typeface="Helvetica Neue LT Std 75" panose="020B0604020202020204" pitchFamily="34" charset="0"/>
                <a:ea typeface="Helvetica Neue 55 Roman" panose="02000503000000020004" pitchFamily="2" charset="0"/>
                <a:cs typeface="Helvetica Neue 55 Roman" panose="02000503000000020004" pitchFamily="2" charset="0"/>
              </a:rPr>
              <a:t> </a:t>
            </a:r>
            <a:r>
              <a:rPr lang="en-US" sz="2400" b="1" dirty="0" err="1">
                <a:solidFill>
                  <a:srgbClr val="202F66"/>
                </a:solidFill>
                <a:latin typeface="Helvetica Neue LT Std 75" panose="020B0604020202020204" pitchFamily="34" charset="0"/>
                <a:ea typeface="Helvetica Neue 55 Roman" panose="02000503000000020004" pitchFamily="2" charset="0"/>
                <a:cs typeface="Helvetica Neue 55 Roman" panose="02000503000000020004" pitchFamily="2" charset="0"/>
              </a:rPr>
              <a:t>invulschema</a:t>
            </a:r>
            <a:endParaRPr lang="en-US" sz="2400" b="1" dirty="0">
              <a:solidFill>
                <a:srgbClr val="202F66"/>
              </a:solidFill>
              <a:latin typeface="Helvetica Neue LT Std 75" panose="020B0604020202020204" pitchFamily="34" charset="0"/>
              <a:ea typeface="Helvetica Neue 55 Roman" panose="02000503000000020004" pitchFamily="2" charset="0"/>
              <a:cs typeface="Helvetica Neue 55 Roman" panose="02000503000000020004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43992C-1F90-5041-B59A-A66E1338271E}"/>
              </a:ext>
            </a:extLst>
          </p:cNvPr>
          <p:cNvSpPr/>
          <p:nvPr/>
        </p:nvSpPr>
        <p:spPr>
          <a:xfrm>
            <a:off x="3045120" y="1809890"/>
            <a:ext cx="2858556" cy="335280"/>
          </a:xfrm>
          <a:prstGeom prst="rect">
            <a:avLst/>
          </a:prstGeom>
          <a:solidFill>
            <a:srgbClr val="E8F2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202F66"/>
                </a:solidFill>
                <a:effectLst/>
                <a:latin typeface="Helvetica Neue LT Std 75" panose="020B0604020202020204" pitchFamily="34" charset="0"/>
              </a:rPr>
              <a:t>Sterktes</a:t>
            </a:r>
            <a:r>
              <a:rPr lang="en-US" sz="1200" b="1" dirty="0">
                <a:solidFill>
                  <a:srgbClr val="202F66"/>
                </a:solidFill>
                <a:effectLst/>
                <a:latin typeface="Helvetica Neue LT Std 75" panose="020B0604020202020204" pitchFamily="34" charset="0"/>
              </a:rPr>
              <a:t> </a:t>
            </a:r>
            <a:r>
              <a:rPr lang="en-US" sz="12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(</a:t>
            </a:r>
            <a:r>
              <a:rPr lang="en-US" sz="1200" b="1" dirty="0">
                <a:solidFill>
                  <a:srgbClr val="202F66"/>
                </a:solidFill>
                <a:effectLst/>
                <a:latin typeface="Helvetica Neue LT Std 75" panose="020B0604020202020204" pitchFamily="34" charset="0"/>
              </a:rPr>
              <a:t>S</a:t>
            </a:r>
            <a:r>
              <a:rPr lang="en-US" sz="12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trengths)</a:t>
            </a:r>
            <a:endParaRPr lang="en-US" sz="12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94E6FD-EF47-994C-A25D-D5BA1187BD40}"/>
              </a:ext>
            </a:extLst>
          </p:cNvPr>
          <p:cNvSpPr txBox="1"/>
          <p:nvPr/>
        </p:nvSpPr>
        <p:spPr>
          <a:xfrm>
            <a:off x="3156641" y="2282726"/>
            <a:ext cx="2635514" cy="89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Breed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assortiment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producten</a:t>
            </a:r>
            <a:endParaRPr lang="en-US" sz="10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Grote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technische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expertise</a:t>
            </a: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Flexibele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financiële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buffer</a:t>
            </a: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Stabiele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klanttevredenheid</a:t>
            </a:r>
            <a:endParaRPr lang="en-US" sz="10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CFD23EB-2686-9B47-A30C-96CAD361759A}"/>
              </a:ext>
            </a:extLst>
          </p:cNvPr>
          <p:cNvSpPr/>
          <p:nvPr/>
        </p:nvSpPr>
        <p:spPr>
          <a:xfrm>
            <a:off x="6096000" y="1809890"/>
            <a:ext cx="2858556" cy="335280"/>
          </a:xfrm>
          <a:prstGeom prst="rect">
            <a:avLst/>
          </a:prstGeom>
          <a:solidFill>
            <a:srgbClr val="FCEF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692D6F"/>
                </a:solidFill>
                <a:effectLst/>
                <a:latin typeface="Helvetica Neue LT Std 75" panose="020B0604020202020204" pitchFamily="34" charset="0"/>
              </a:rPr>
              <a:t>Zwaktes</a:t>
            </a:r>
            <a:r>
              <a:rPr lang="en-US" sz="1200" dirty="0">
                <a:solidFill>
                  <a:srgbClr val="692D6F"/>
                </a:solidFill>
                <a:effectLst/>
                <a:latin typeface="Helvetica Neue LT Std 55 Roman" panose="020B0604020202020204" pitchFamily="34" charset="0"/>
              </a:rPr>
              <a:t> (</a:t>
            </a:r>
            <a:r>
              <a:rPr lang="en-US" sz="1200" b="1" dirty="0">
                <a:solidFill>
                  <a:srgbClr val="692D6F"/>
                </a:solidFill>
                <a:effectLst/>
                <a:latin typeface="Helvetica Neue LT Std 75" panose="020B0604020202020204" pitchFamily="34" charset="0"/>
              </a:rPr>
              <a:t>W</a:t>
            </a:r>
            <a:r>
              <a:rPr lang="en-US" sz="1200" dirty="0">
                <a:solidFill>
                  <a:srgbClr val="692D6F"/>
                </a:solidFill>
                <a:effectLst/>
                <a:latin typeface="Helvetica Neue LT Std 55 Roman" panose="020B0604020202020204" pitchFamily="34" charset="0"/>
              </a:rPr>
              <a:t>eaknesses)</a:t>
            </a:r>
            <a:endParaRPr lang="en-US" sz="1200" b="1" dirty="0">
              <a:solidFill>
                <a:srgbClr val="692D6F"/>
              </a:solidFill>
              <a:latin typeface="Helvetica Neue LT Std 55 Roman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AF45F9-EF34-344C-9F9B-A14F417A43A4}"/>
              </a:ext>
            </a:extLst>
          </p:cNvPr>
          <p:cNvSpPr txBox="1"/>
          <p:nvPr/>
        </p:nvSpPr>
        <p:spPr>
          <a:xfrm>
            <a:off x="6207521" y="2282726"/>
            <a:ext cx="2635514" cy="894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Matig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resultaat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werknemersenquête</a:t>
            </a:r>
            <a:endParaRPr lang="en-US" sz="10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Hoge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distributiekosten</a:t>
            </a:r>
            <a:endParaRPr lang="en-US" sz="10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Relatief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weinig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naamsbekendheid</a:t>
            </a:r>
            <a:endParaRPr lang="en-US" sz="10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Enkel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Nederlandstalige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website</a:t>
            </a:r>
            <a:endParaRPr lang="en-US" sz="10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D15495-C667-E14A-B7A0-B310EC4E1ECA}"/>
              </a:ext>
            </a:extLst>
          </p:cNvPr>
          <p:cNvSpPr/>
          <p:nvPr/>
        </p:nvSpPr>
        <p:spPr>
          <a:xfrm>
            <a:off x="3045120" y="3676810"/>
            <a:ext cx="2858556" cy="335280"/>
          </a:xfrm>
          <a:prstGeom prst="rect">
            <a:avLst/>
          </a:prstGeom>
          <a:solidFill>
            <a:srgbClr val="DAFA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104F48"/>
                </a:solidFill>
                <a:effectLst/>
                <a:latin typeface="Helvetica Neue LT Std 75" panose="020B0604020202020204" pitchFamily="34" charset="0"/>
              </a:rPr>
              <a:t>Sterktes</a:t>
            </a:r>
            <a:r>
              <a:rPr lang="en-US" sz="1200" b="1" dirty="0">
                <a:solidFill>
                  <a:srgbClr val="104F48"/>
                </a:solidFill>
                <a:effectLst/>
                <a:latin typeface="Helvetica Neue LT Std 75" panose="020B0604020202020204" pitchFamily="34" charset="0"/>
              </a:rPr>
              <a:t> </a:t>
            </a:r>
            <a:r>
              <a:rPr lang="en-US" sz="1200" dirty="0">
                <a:solidFill>
                  <a:srgbClr val="104F48"/>
                </a:solidFill>
                <a:effectLst/>
                <a:latin typeface="Helvetica Neue LT Std 55 Roman" panose="020B0604020202020204" pitchFamily="34" charset="0"/>
              </a:rPr>
              <a:t>(</a:t>
            </a:r>
            <a:r>
              <a:rPr lang="en-US" sz="1200" b="1" dirty="0">
                <a:solidFill>
                  <a:srgbClr val="104F48"/>
                </a:solidFill>
                <a:effectLst/>
                <a:latin typeface="Helvetica Neue LT Std 75" panose="020B0604020202020204" pitchFamily="34" charset="0"/>
              </a:rPr>
              <a:t>S</a:t>
            </a:r>
            <a:r>
              <a:rPr lang="en-US" sz="1200" dirty="0">
                <a:solidFill>
                  <a:srgbClr val="104F48"/>
                </a:solidFill>
                <a:effectLst/>
                <a:latin typeface="Helvetica Neue LT Std 55 Roman" panose="020B0604020202020204" pitchFamily="34" charset="0"/>
              </a:rPr>
              <a:t>trengths)</a:t>
            </a:r>
            <a:endParaRPr lang="en-US" sz="1200" dirty="0">
              <a:solidFill>
                <a:srgbClr val="104F48"/>
              </a:solidFill>
              <a:latin typeface="Helvetica Neue LT Std 55 Roman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C7FABCA-B3BF-EB43-8B01-F42290DEC28E}"/>
              </a:ext>
            </a:extLst>
          </p:cNvPr>
          <p:cNvSpPr txBox="1"/>
          <p:nvPr/>
        </p:nvSpPr>
        <p:spPr>
          <a:xfrm>
            <a:off x="3156641" y="4149646"/>
            <a:ext cx="2635514" cy="1509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Consument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is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beïnvloedbaar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door influencers</a:t>
            </a: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Groeiende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markt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door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stijgende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interesse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in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interieur</a:t>
            </a:r>
            <a:endParaRPr lang="en-US" sz="10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Focus op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duurzaamheid</a:t>
            </a:r>
            <a:endParaRPr lang="en-US" sz="1000" dirty="0">
              <a:solidFill>
                <a:srgbClr val="202F66"/>
              </a:solidFill>
              <a:effectLst/>
              <a:latin typeface="Helvetica Neue LT Std 55 Roman" panose="020B0604020202020204" pitchFamily="34" charset="0"/>
            </a:endParaRP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Mogelijkheden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om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technische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hulpmiddelen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in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meubels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te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integreren</a:t>
            </a:r>
            <a:endParaRPr lang="en-US" sz="10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1054672-A31A-294D-8191-C28E8EAA157A}"/>
              </a:ext>
            </a:extLst>
          </p:cNvPr>
          <p:cNvSpPr/>
          <p:nvPr/>
        </p:nvSpPr>
        <p:spPr>
          <a:xfrm>
            <a:off x="6096000" y="3676810"/>
            <a:ext cx="2858556" cy="335280"/>
          </a:xfrm>
          <a:prstGeom prst="rect">
            <a:avLst/>
          </a:prstGeom>
          <a:solidFill>
            <a:srgbClr val="FDD8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671E22"/>
                </a:solidFill>
                <a:effectLst/>
                <a:latin typeface="Helvetica Neue LT Std 75" panose="020B0604020202020204" pitchFamily="34" charset="0"/>
              </a:rPr>
              <a:t>Zwaktes</a:t>
            </a:r>
            <a:r>
              <a:rPr lang="en-US" sz="1200" dirty="0">
                <a:solidFill>
                  <a:srgbClr val="671E22"/>
                </a:solidFill>
                <a:effectLst/>
                <a:latin typeface="Helvetica Neue LT Std 55 Roman" panose="020B0604020202020204" pitchFamily="34" charset="0"/>
              </a:rPr>
              <a:t> (</a:t>
            </a:r>
            <a:r>
              <a:rPr lang="en-US" sz="1200" b="1" dirty="0">
                <a:solidFill>
                  <a:srgbClr val="671E22"/>
                </a:solidFill>
                <a:effectLst/>
                <a:latin typeface="Helvetica Neue LT Std 75" panose="020B0604020202020204" pitchFamily="34" charset="0"/>
              </a:rPr>
              <a:t>W</a:t>
            </a:r>
            <a:r>
              <a:rPr lang="en-US" sz="1200" dirty="0">
                <a:solidFill>
                  <a:srgbClr val="671E22"/>
                </a:solidFill>
                <a:effectLst/>
                <a:latin typeface="Helvetica Neue LT Std 55 Roman" panose="020B0604020202020204" pitchFamily="34" charset="0"/>
              </a:rPr>
              <a:t>eaknesses)</a:t>
            </a:r>
            <a:endParaRPr lang="en-US" sz="1200" b="1" dirty="0">
              <a:solidFill>
                <a:srgbClr val="671E22"/>
              </a:solidFill>
              <a:latin typeface="Helvetica Neue LT Std 55 Roman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650653-3D37-6241-9E01-F9DCBEB80A7E}"/>
              </a:ext>
            </a:extLst>
          </p:cNvPr>
          <p:cNvSpPr txBox="1"/>
          <p:nvPr/>
        </p:nvSpPr>
        <p:spPr>
          <a:xfrm>
            <a:off x="6207521" y="4149646"/>
            <a:ext cx="2635514" cy="1717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Relatief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luxe-product: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economische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situatie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moeilijk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te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voorspellen</a:t>
            </a:r>
            <a:endParaRPr lang="en-US" sz="10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Verlaging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van de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algemene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gezinsomvang</a:t>
            </a:r>
            <a:endParaRPr lang="en-US" sz="10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Verhoging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van de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leeftijd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waarop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gezinnen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worden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gestart</a:t>
            </a:r>
            <a:endParaRPr lang="en-US" sz="10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Marktpositie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grootste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concurrenten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inflexibel</a:t>
            </a:r>
            <a:endParaRPr lang="en-US" sz="10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9C9F54BA-6E40-AD49-96B9-4EDD4418C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1290" y="3748347"/>
            <a:ext cx="192205" cy="1922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F036E7A-515B-3242-A4A7-2B0B1CB81F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2709" y="3753128"/>
            <a:ext cx="192205" cy="1922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3FAC771-0AD6-F34E-BDA7-8AE0BB2040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91290" y="1882091"/>
            <a:ext cx="192205" cy="1922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6595C0EB-E2C6-B848-BB9C-0EFDB1B89B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42709" y="1881427"/>
            <a:ext cx="192205" cy="192205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6F53FD60-5EC3-694B-B0A9-DFA6A61C6DA9}"/>
              </a:ext>
            </a:extLst>
          </p:cNvPr>
          <p:cNvSpPr/>
          <p:nvPr/>
        </p:nvSpPr>
        <p:spPr>
          <a:xfrm>
            <a:off x="3045120" y="1809891"/>
            <a:ext cx="2858556" cy="1725464"/>
          </a:xfrm>
          <a:prstGeom prst="rect">
            <a:avLst/>
          </a:prstGeom>
          <a:noFill/>
          <a:ln w="6350">
            <a:solidFill>
              <a:srgbClr val="E9E9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00708BA-1DD7-6546-84A9-03CC6CED1831}"/>
              </a:ext>
            </a:extLst>
          </p:cNvPr>
          <p:cNvSpPr/>
          <p:nvPr/>
        </p:nvSpPr>
        <p:spPr>
          <a:xfrm>
            <a:off x="6096000" y="1809891"/>
            <a:ext cx="2858556" cy="1725464"/>
          </a:xfrm>
          <a:prstGeom prst="rect">
            <a:avLst/>
          </a:prstGeom>
          <a:noFill/>
          <a:ln w="6350">
            <a:solidFill>
              <a:srgbClr val="E9E9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0F61172-E2F1-CA41-9989-5E0911A50AA3}"/>
              </a:ext>
            </a:extLst>
          </p:cNvPr>
          <p:cNvSpPr/>
          <p:nvPr/>
        </p:nvSpPr>
        <p:spPr>
          <a:xfrm>
            <a:off x="3045120" y="3672911"/>
            <a:ext cx="2858556" cy="2347478"/>
          </a:xfrm>
          <a:prstGeom prst="rect">
            <a:avLst/>
          </a:prstGeom>
          <a:noFill/>
          <a:ln w="6350">
            <a:solidFill>
              <a:srgbClr val="E9E9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CCF1643-14E2-2E4F-97C2-50D0EC1D6F25}"/>
              </a:ext>
            </a:extLst>
          </p:cNvPr>
          <p:cNvSpPr/>
          <p:nvPr/>
        </p:nvSpPr>
        <p:spPr>
          <a:xfrm>
            <a:off x="6096000" y="3672911"/>
            <a:ext cx="2858556" cy="2347478"/>
          </a:xfrm>
          <a:prstGeom prst="rect">
            <a:avLst/>
          </a:prstGeom>
          <a:noFill/>
          <a:ln w="6350">
            <a:solidFill>
              <a:srgbClr val="E9E9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6473CC8-6FF8-5045-8842-0396D15F9FAB}"/>
              </a:ext>
            </a:extLst>
          </p:cNvPr>
          <p:cNvSpPr txBox="1"/>
          <p:nvPr/>
        </p:nvSpPr>
        <p:spPr>
          <a:xfrm>
            <a:off x="6096000" y="1333985"/>
            <a:ext cx="2858555" cy="278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US" sz="1100" dirty="0" err="1">
                <a:solidFill>
                  <a:srgbClr val="202F66"/>
                </a:solidFill>
                <a:effectLst/>
                <a:latin typeface="Helvetica Neue LT Std 65 Medium" panose="020B0604020202020204" pitchFamily="34" charset="0"/>
                <a:ea typeface="Helvetica Neue 55 Roman" panose="02000503000000020004" pitchFamily="2" charset="0"/>
                <a:cs typeface="Helvetica Neue 55 Roman" panose="02000503000000020004" pitchFamily="2" charset="0"/>
              </a:rPr>
              <a:t>Negatieve</a:t>
            </a:r>
            <a:r>
              <a:rPr lang="en-US" sz="1100" dirty="0">
                <a:solidFill>
                  <a:srgbClr val="202F66"/>
                </a:solidFill>
                <a:effectLst/>
                <a:latin typeface="Helvetica Neue LT Std 65 Medium" panose="020B0604020202020204" pitchFamily="34" charset="0"/>
                <a:ea typeface="Helvetica Neue 55 Roman" panose="02000503000000020004" pitchFamily="2" charset="0"/>
                <a:cs typeface="Helvetica Neue 55 Roman" panose="02000503000000020004" pitchFamily="2" charset="0"/>
              </a:rPr>
              <a:t> </a:t>
            </a:r>
            <a:r>
              <a:rPr lang="en-US" sz="1100" dirty="0" err="1">
                <a:solidFill>
                  <a:srgbClr val="202F66"/>
                </a:solidFill>
                <a:effectLst/>
                <a:latin typeface="Helvetica Neue LT Std 65 Medium" panose="020B0604020202020204" pitchFamily="34" charset="0"/>
                <a:ea typeface="Helvetica Neue 55 Roman" panose="02000503000000020004" pitchFamily="2" charset="0"/>
                <a:cs typeface="Helvetica Neue 55 Roman" panose="02000503000000020004" pitchFamily="2" charset="0"/>
              </a:rPr>
              <a:t>punten</a:t>
            </a:r>
            <a:endParaRPr lang="en-US" sz="1100" dirty="0">
              <a:solidFill>
                <a:srgbClr val="202F66"/>
              </a:solidFill>
              <a:latin typeface="Helvetica Neue LT Std 65 Medium" panose="020B0604020202020204" pitchFamily="34" charset="0"/>
              <a:ea typeface="Helvetica Neue 55 Roman" panose="02000503000000020004" pitchFamily="2" charset="0"/>
              <a:cs typeface="Helvetica Neue 55 Roman" panose="02000503000000020004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61E6AC6-0B23-9947-9B7E-7D214E07FAEC}"/>
              </a:ext>
            </a:extLst>
          </p:cNvPr>
          <p:cNvSpPr txBox="1"/>
          <p:nvPr/>
        </p:nvSpPr>
        <p:spPr>
          <a:xfrm>
            <a:off x="3045120" y="1333985"/>
            <a:ext cx="2858556" cy="278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US" sz="1100" dirty="0" err="1">
                <a:solidFill>
                  <a:srgbClr val="202F66"/>
                </a:solidFill>
                <a:effectLst/>
                <a:latin typeface="Helvetica Neue LT Std 65 Medium" panose="020B0604020202020204" pitchFamily="34" charset="0"/>
                <a:ea typeface="Helvetica Neue 55 Roman" panose="02000503000000020004" pitchFamily="2" charset="0"/>
                <a:cs typeface="Helvetica Neue 55 Roman" panose="02000503000000020004" pitchFamily="2" charset="0"/>
              </a:rPr>
              <a:t>Negatieve</a:t>
            </a:r>
            <a:r>
              <a:rPr lang="en-US" sz="1100" dirty="0">
                <a:solidFill>
                  <a:srgbClr val="202F66"/>
                </a:solidFill>
                <a:effectLst/>
                <a:latin typeface="Helvetica Neue LT Std 65 Medium" panose="020B0604020202020204" pitchFamily="34" charset="0"/>
                <a:ea typeface="Helvetica Neue 55 Roman" panose="02000503000000020004" pitchFamily="2" charset="0"/>
                <a:cs typeface="Helvetica Neue 55 Roman" panose="02000503000000020004" pitchFamily="2" charset="0"/>
              </a:rPr>
              <a:t> </a:t>
            </a:r>
            <a:r>
              <a:rPr lang="en-US" sz="1100" dirty="0" err="1">
                <a:solidFill>
                  <a:srgbClr val="202F66"/>
                </a:solidFill>
                <a:effectLst/>
                <a:latin typeface="Helvetica Neue LT Std 65 Medium" panose="020B0604020202020204" pitchFamily="34" charset="0"/>
                <a:ea typeface="Helvetica Neue 55 Roman" panose="02000503000000020004" pitchFamily="2" charset="0"/>
                <a:cs typeface="Helvetica Neue 55 Roman" panose="02000503000000020004" pitchFamily="2" charset="0"/>
              </a:rPr>
              <a:t>punten</a:t>
            </a:r>
            <a:endParaRPr lang="en-US" sz="1100" dirty="0">
              <a:solidFill>
                <a:srgbClr val="202F66"/>
              </a:solidFill>
              <a:latin typeface="Helvetica Neue LT Std 65 Medium" panose="020B0604020202020204" pitchFamily="34" charset="0"/>
              <a:ea typeface="Helvetica Neue 55 Roman" panose="02000503000000020004" pitchFamily="2" charset="0"/>
              <a:cs typeface="Helvetica Neue 55 Roman" panose="02000503000000020004" pitchFamily="2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A0E6EB3-8AA1-0A41-9B48-81ADADC76BA9}"/>
              </a:ext>
            </a:extLst>
          </p:cNvPr>
          <p:cNvSpPr txBox="1"/>
          <p:nvPr/>
        </p:nvSpPr>
        <p:spPr>
          <a:xfrm rot="16200000">
            <a:off x="1844370" y="2531493"/>
            <a:ext cx="1725465" cy="282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US" sz="1100" dirty="0">
                <a:effectLst/>
                <a:latin typeface="Helvetica Neue LT Std 55 Roman" panose="020B0604020202020204" pitchFamily="34" charset="0"/>
              </a:rPr>
              <a:t>Interne </a:t>
            </a:r>
            <a:r>
              <a:rPr lang="en-US" sz="1100" dirty="0" err="1">
                <a:effectLst/>
                <a:latin typeface="Helvetica Neue LT Std 55 Roman" panose="020B0604020202020204" pitchFamily="34" charset="0"/>
              </a:rPr>
              <a:t>factoren</a:t>
            </a:r>
            <a:endParaRPr lang="en-US" sz="1100" dirty="0">
              <a:solidFill>
                <a:srgbClr val="202F66"/>
              </a:solidFill>
              <a:latin typeface="Helvetica Neue LT Std 55 Roman" panose="020B0604020202020204" pitchFamily="34" charset="0"/>
              <a:ea typeface="Helvetica Neue 55 Roman" panose="02000503000000020004" pitchFamily="2" charset="0"/>
              <a:cs typeface="Helvetica Neue 55 Roman" panose="02000503000000020004" pitchFamily="2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E4F19FF-7183-2940-8B3A-10EE2D19450F}"/>
              </a:ext>
            </a:extLst>
          </p:cNvPr>
          <p:cNvSpPr txBox="1"/>
          <p:nvPr/>
        </p:nvSpPr>
        <p:spPr>
          <a:xfrm rot="16200000">
            <a:off x="1533365" y="4705521"/>
            <a:ext cx="2347478" cy="282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US" sz="1100" dirty="0" err="1">
                <a:effectLst/>
                <a:latin typeface="Helvetica Neue LT Std 55 Roman" panose="020B0604020202020204" pitchFamily="34" charset="0"/>
              </a:rPr>
              <a:t>Externe</a:t>
            </a:r>
            <a:r>
              <a:rPr lang="en-US" sz="1100" dirty="0"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100" dirty="0" err="1">
                <a:effectLst/>
                <a:latin typeface="Helvetica Neue LT Std 55 Roman" panose="020B0604020202020204" pitchFamily="34" charset="0"/>
              </a:rPr>
              <a:t>factoren</a:t>
            </a:r>
            <a:endParaRPr lang="en-US" sz="1100" dirty="0">
              <a:solidFill>
                <a:srgbClr val="202F66"/>
              </a:solidFill>
              <a:latin typeface="Helvetica Neue LT Std 55 Roman" panose="020B0604020202020204" pitchFamily="34" charset="0"/>
              <a:ea typeface="Helvetica Neue 55 Roman" panose="02000503000000020004" pitchFamily="2" charset="0"/>
              <a:cs typeface="Helvetica Neue 55 Roman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077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97</Words>
  <Application>Microsoft Macintosh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Helvetica Neue 55 Roman</vt:lpstr>
      <vt:lpstr>Helvetica Neue LT Std 55 Roman</vt:lpstr>
      <vt:lpstr>Helvetica Neue LT Std 65 Medium</vt:lpstr>
      <vt:lpstr>Helvetica Neue LT Std 75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Dolf Robertus</dc:creator>
  <cp:lastModifiedBy>Dolf Robertus</cp:lastModifiedBy>
  <cp:revision>3</cp:revision>
  <dcterms:created xsi:type="dcterms:W3CDTF">2023-05-22T14:02:22Z</dcterms:created>
  <dcterms:modified xsi:type="dcterms:W3CDTF">2023-05-22T14:23:42Z</dcterms:modified>
</cp:coreProperties>
</file>