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Work Sans"/>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WorkSans-bold.fntdata"/><Relationship Id="rId21" Type="http://schemas.openxmlformats.org/officeDocument/2006/relationships/font" Target="fonts/WorkSans-regular.fntdata"/><Relationship Id="rId24" Type="http://schemas.openxmlformats.org/officeDocument/2006/relationships/font" Target="fonts/WorkSans-boldItalic.fntdata"/><Relationship Id="rId23" Type="http://schemas.openxmlformats.org/officeDocument/2006/relationships/font" Target="fonts/Work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aufbau-und-gliederung/beispiel-theoretische-rahmen-einer-abschlussarbei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egory/methodi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anfang-abschlussarbeit/forschungsfrage-formuliere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aufbau-und-gliederung/forschungsstan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aufbau-und-gliederung/forschungsstand/"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9d99cf3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9d99cf3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9d99cf3e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9d99cf3e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Du kannst in deinem Theorieteil bereits Teilfragen beantworten, falls du mit deskriptiven Forschungsfragen arbeitest. Denn dort lassen sich Antworten geben, die sich aus bestehender Forschung ableiten lassen.</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Teilfragen, die eine empirische Untersuchung deinerseits erfordern, können erst nach </a:t>
            </a:r>
            <a:r>
              <a:rPr lang="en-GB"/>
              <a:t>dem Durchführen deiner Methodik</a:t>
            </a:r>
            <a:r>
              <a:rPr lang="en-GB"/>
              <a:t> beantwortet werden.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9d99cf3e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9d99cf3e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9d99cf3e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9d99cf3e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Weitere Formulierungshilfen gibt es in dem </a:t>
            </a:r>
            <a:r>
              <a:rPr lang="en-GB" u="sng">
                <a:solidFill>
                  <a:schemeClr val="hlink"/>
                </a:solidFill>
                <a:hlinkClick r:id="rId2"/>
              </a:rPr>
              <a:t>Beispiel des Forschungsstands</a:t>
            </a:r>
            <a:r>
              <a:rPr lang="en-GB"/>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9d99cf3e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9d99cf3e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9d99cf3e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9d99cf3e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9d99cf3e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9d99cf3e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9d99cf3e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9d99cf3e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9d99cf3e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9d99cf3e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 theoretischen Rahmen stellst du wesentliche Literatur und Theorien zu deinem Thema vor und erklärst Schlüsselbegriffe. </a:t>
            </a:r>
            <a:endParaRPr/>
          </a:p>
          <a:p>
            <a:pPr indent="0" lvl="0" marL="0" rtl="0" algn="l">
              <a:lnSpc>
                <a:spcPct val="115000"/>
              </a:lnSpc>
              <a:spcBef>
                <a:spcPts val="0"/>
              </a:spcBef>
              <a:spcAft>
                <a:spcPts val="0"/>
              </a:spcAft>
              <a:buNone/>
            </a:pPr>
            <a:r>
              <a:rPr lang="en-GB"/>
              <a:t>Du schaffst dadurch eine </a:t>
            </a:r>
            <a:r>
              <a:rPr b="1" lang="en-GB"/>
              <a:t>wissenschaftliche Forschungsbasis</a:t>
            </a:r>
            <a:r>
              <a:rPr lang="en-GB"/>
              <a:t> für die Beantwortung deiner </a:t>
            </a:r>
            <a:r>
              <a:rPr lang="en-GB"/>
              <a:t>Forschungsfrage</a:t>
            </a:r>
            <a:r>
              <a:rPr lang="en-GB"/>
              <a:t>.</a:t>
            </a:r>
            <a:br>
              <a:rPr lang="en-GB"/>
            </a:br>
            <a:endParaRPr/>
          </a:p>
          <a:p>
            <a:pPr indent="0" lvl="0" marL="0" rtl="0" algn="l">
              <a:lnSpc>
                <a:spcPct val="115000"/>
              </a:lnSpc>
              <a:spcBef>
                <a:spcPts val="0"/>
              </a:spcBef>
              <a:spcAft>
                <a:spcPts val="0"/>
              </a:spcAft>
              <a:buNone/>
            </a:pPr>
            <a:r>
              <a:rPr lang="en-GB"/>
              <a:t>Der theoretische Rahmen wird vor der </a:t>
            </a:r>
            <a:r>
              <a:rPr lang="en-GB" u="sng">
                <a:solidFill>
                  <a:schemeClr val="hlink"/>
                </a:solidFill>
                <a:hlinkClick r:id="rId2"/>
              </a:rPr>
              <a:t>Methodik</a:t>
            </a:r>
            <a:r>
              <a:rPr lang="en-GB"/>
              <a:t> in deiner Abschlussarbeit platziert und sollte circa </a:t>
            </a:r>
            <a:r>
              <a:rPr b="1" lang="en-GB"/>
              <a:t>30 % des Umfangs </a:t>
            </a:r>
            <a:r>
              <a:rPr lang="en-GB"/>
              <a:t>deiner Abschlussarbeit ausmachen.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9d99cf3e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9d99cf3e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9d99cf3e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9d99cf3e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Nach der Festlegung der </a:t>
            </a:r>
            <a:r>
              <a:rPr lang="en-GB" u="sng">
                <a:solidFill>
                  <a:schemeClr val="hlink"/>
                </a:solidFill>
                <a:hlinkClick r:id="rId2"/>
              </a:rPr>
              <a:t>Forschungsfrage</a:t>
            </a:r>
            <a:r>
              <a:rPr lang="en-GB"/>
              <a:t> ist es wichtig, zu bestimmen, welche Theorien und Ideen in Bezug auf dein gewähltes Thema bereits bestehen.</a:t>
            </a:r>
            <a:endParaRPr/>
          </a:p>
          <a:p>
            <a:pPr indent="0" lvl="0" marL="0" rtl="0" algn="l">
              <a:lnSpc>
                <a:spcPct val="115000"/>
              </a:lnSpc>
              <a:spcBef>
                <a:spcPts val="0"/>
              </a:spcBef>
              <a:spcAft>
                <a:spcPts val="0"/>
              </a:spcAft>
              <a:buNone/>
            </a:pPr>
            <a:r>
              <a:rPr lang="en-GB"/>
              <a:t>Durch die Präsentation dieser Informationen umrahmst du deine Forschung und zeigst, dass du über die wichtigsten Konzepte, Theorien und Modelle, die sich auf dein Thema beziehen, Bescheid weißt. Du schaffst so also eine wissenschaftliche Forschungsbasis.</a:t>
            </a:r>
            <a:br>
              <a:rPr lang="en-GB"/>
            </a:br>
            <a:endParaRPr/>
          </a:p>
          <a:p>
            <a:pPr indent="0" lvl="0" marL="0" rtl="0" algn="l">
              <a:lnSpc>
                <a:spcPct val="115000"/>
              </a:lnSpc>
              <a:spcBef>
                <a:spcPts val="0"/>
              </a:spcBef>
              <a:spcAft>
                <a:spcPts val="0"/>
              </a:spcAft>
              <a:buNone/>
            </a:pPr>
            <a:r>
              <a:rPr lang="en-GB"/>
              <a:t>Der theoretische Rahmen liefert auch eine wissenschaftliche Begründung für deine Untersuchung: Er verdeutlicht, dass deine Forschung nicht aus der Luft gegriffen ist, sondern dass sie auf wissenschaftlicher Theorie basiert.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9d99cf3e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9d99cf3e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highlight>
                  <a:srgbClr val="FFFFFF"/>
                </a:highlight>
              </a:rPr>
              <a:t>Beginne mit der Definition der Schlüsselbegriffe. Gibt es wichtige Begriffe, die du für die Lesenden erklären und abgrenzen musst?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9d99cf3e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9d99cf3e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Nun musst du eine theoretische Basis für deine Untersuchung schaffen. Führe eine gründliche Literaturrecherche durch, um festzustellen, welche Studien zu deinem Thema bereits existieren. </a:t>
            </a:r>
            <a:r>
              <a:rPr lang="en-GB">
                <a:highlight>
                  <a:srgbClr val="FFFFFF"/>
                </a:highlight>
              </a:rPr>
              <a:t>Die Zusammenfassung des </a:t>
            </a:r>
            <a:r>
              <a:rPr lang="en-GB" u="sng">
                <a:solidFill>
                  <a:schemeClr val="hlink"/>
                </a:solidFill>
                <a:highlight>
                  <a:srgbClr val="FFFFFF"/>
                </a:highlight>
                <a:hlinkClick r:id="rId2"/>
              </a:rPr>
              <a:t>Forschungsstands</a:t>
            </a:r>
            <a:r>
              <a:rPr lang="en-GB">
                <a:highlight>
                  <a:srgbClr val="FFFFFF"/>
                </a:highlight>
              </a:rPr>
              <a:t> gibt der Leserschaft einen Überblick über den aktuellen Stand der Forschung.</a:t>
            </a:r>
            <a:endParaRPr/>
          </a:p>
          <a:p>
            <a:pPr indent="0" lvl="0" marL="0" rtl="0" algn="l">
              <a:spcBef>
                <a:spcPts val="0"/>
              </a:spcBef>
              <a:spcAft>
                <a:spcPts val="0"/>
              </a:spcAft>
              <a:buNone/>
            </a:pPr>
            <a:r>
              <a:t/>
            </a:r>
            <a:endParaRPr>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db4f481f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db4f481f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0D405F"/>
                </a:solidFill>
                <a:highlight>
                  <a:srgbClr val="FFFFFF"/>
                </a:highlight>
              </a:rPr>
              <a:t>In diesem Teil ist es besonders wichtig, dass du deutlich machst, wie deine eigene Forschung in dem bestehenden </a:t>
            </a:r>
            <a:r>
              <a:rPr lang="en-GB">
                <a:solidFill>
                  <a:srgbClr val="1F80E8"/>
                </a:solidFill>
                <a:highlight>
                  <a:srgbClr val="FFFFFF"/>
                </a:highlight>
                <a:uFill>
                  <a:noFill/>
                </a:uFill>
                <a:hlinkClick r:id="rId2">
                  <a:extLst>
                    <a:ext uri="{A12FA001-AC4F-418D-AE19-62706E023703}">
                      <ahyp:hlinkClr val="tx"/>
                    </a:ext>
                  </a:extLst>
                </a:hlinkClick>
              </a:rPr>
              <a:t>Forschungsstand</a:t>
            </a:r>
            <a:r>
              <a:rPr lang="en-GB">
                <a:solidFill>
                  <a:srgbClr val="0D405F"/>
                </a:solidFill>
                <a:highlight>
                  <a:srgbClr val="FFFFFF"/>
                </a:highlight>
              </a:rPr>
              <a:t> integriert werden kann und diesen ergänzt.</a:t>
            </a:r>
            <a:endParaRPr/>
          </a:p>
          <a:p>
            <a:pPr indent="0" lvl="0" marL="0" rtl="0" algn="l">
              <a:spcBef>
                <a:spcPts val="0"/>
              </a:spcBef>
              <a:spcAft>
                <a:spcPts val="0"/>
              </a:spcAft>
              <a:buNone/>
            </a:pPr>
            <a:r>
              <a:t/>
            </a:r>
            <a:endParaRPr>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9d99cf3e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9d99cf3e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scribbr.de/lektorat-korrekturlesen/deutsche-abschlussarbeit/?utm_source=lecture-slides&amp;utm_medium=google-docs&amp;utm_campaign=apa-7th-edition" TargetMode="External"/><Relationship Id="rId4" Type="http://schemas.openxmlformats.org/officeDocument/2006/relationships/hyperlink" Target="https://www.scribbr.de/plagiatspruefung/?utm_source=lecture-slides&amp;utm_medium=google-docs&amp;utm_campaign=apa-7th-edition" TargetMode="External"/><Relationship Id="rId5" Type="http://schemas.openxmlformats.org/officeDocument/2006/relationships/hyperlink" Target="https://www.scribbr.de/zitieren/literaturverzeichnis-erstellen/" TargetMode="External"/><Relationship Id="rId6" Type="http://schemas.openxmlformats.org/officeDocument/2006/relationships/hyperlink" Target="https://www.scribbr.de/wissensdatenbank/?utm_source=lecture-slides&amp;utm_medium=google-docs&amp;utm_campaign=apa-7th-edition" TargetMode="External"/><Relationship Id="rId7" Type="http://schemas.openxmlformats.org/officeDocument/2006/relationships/hyperlink" Target="https://www.youtube.com/c/scribbr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dev-wordpress.scribbr.de/anfang-abschlussarbeit/forschungsgegenstand/" TargetMode="External"/><Relationship Id="rId4" Type="http://schemas.openxmlformats.org/officeDocument/2006/relationships/hyperlink" Target="https://dev-wordpress.scribbr.de/aufbau-und-gliederung/forschungsergebnisse-bachelorarbe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1073875" y="1545450"/>
            <a:ext cx="72543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Der theoretische Rahmen einer Abschlussarbeit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Aufbau</a:t>
            </a:r>
            <a:endParaRPr/>
          </a:p>
        </p:txBody>
      </p:sp>
      <p:sp>
        <p:nvSpPr>
          <p:cNvPr id="128" name="Google Shape;128;p32"/>
          <p:cNvSpPr txBox="1"/>
          <p:nvPr>
            <p:ph idx="1" type="body"/>
          </p:nvPr>
        </p:nvSpPr>
        <p:spPr>
          <a:xfrm>
            <a:off x="1106800" y="1152475"/>
            <a:ext cx="7383600" cy="986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u="sng"/>
              <a:t>Beantwortung von Teilfragen</a:t>
            </a:r>
            <a:endParaRPr u="sng"/>
          </a:p>
          <a:p>
            <a:pPr indent="-342900" lvl="0" marL="457200" rtl="0" algn="l">
              <a:lnSpc>
                <a:spcPct val="115000"/>
              </a:lnSpc>
              <a:spcBef>
                <a:spcPts val="1600"/>
              </a:spcBef>
              <a:spcAft>
                <a:spcPts val="0"/>
              </a:spcAft>
              <a:buSzPts val="1800"/>
              <a:buChar char="●"/>
            </a:pPr>
            <a:r>
              <a:rPr lang="en-GB"/>
              <a:t>Nur zutreffend, falls mit deskriptiven Forschungsfragen gearbeitet wird.</a:t>
            </a:r>
            <a:endParaRPr/>
          </a:p>
          <a:p>
            <a:pPr indent="0" lvl="0" marL="0" rtl="0" algn="l">
              <a:lnSpc>
                <a:spcPct val="115000"/>
              </a:lnSpc>
              <a:spcBef>
                <a:spcPts val="1600"/>
              </a:spcBef>
              <a:spcAft>
                <a:spcPts val="0"/>
              </a:spcAft>
              <a:buNone/>
            </a:pPr>
            <a:r>
              <a:t/>
            </a:r>
            <a:endParaRPr u="sng"/>
          </a:p>
          <a:p>
            <a:pPr indent="0" lvl="0" marL="0" rtl="0" algn="l">
              <a:lnSpc>
                <a:spcPct val="115000"/>
              </a:lnSpc>
              <a:spcBef>
                <a:spcPts val="1600"/>
              </a:spcBef>
              <a:spcAft>
                <a:spcPts val="1600"/>
              </a:spcAft>
              <a:buNone/>
            </a:pPr>
            <a:r>
              <a:t/>
            </a:r>
            <a:endParaRPr u="sng"/>
          </a:p>
        </p:txBody>
      </p:sp>
      <p:sp>
        <p:nvSpPr>
          <p:cNvPr id="129" name="Google Shape;129;p32"/>
          <p:cNvSpPr txBox="1"/>
          <p:nvPr>
            <p:ph idx="1" type="body"/>
          </p:nvPr>
        </p:nvSpPr>
        <p:spPr>
          <a:xfrm>
            <a:off x="1289575" y="2449825"/>
            <a:ext cx="6497400" cy="1980900"/>
          </a:xfrm>
          <a:prstGeom prst="rect">
            <a:avLst/>
          </a:prstGeom>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t>Beispiel Teilfragen:</a:t>
            </a:r>
            <a:br>
              <a:rPr b="1" lang="en-GB" sz="1500"/>
            </a:br>
            <a:endParaRPr b="1" sz="1500"/>
          </a:p>
          <a:p>
            <a:pPr indent="-323850" lvl="0" marL="457200" rtl="0" algn="l">
              <a:spcBef>
                <a:spcPts val="0"/>
              </a:spcBef>
              <a:spcAft>
                <a:spcPts val="0"/>
              </a:spcAft>
              <a:buClr>
                <a:schemeClr val="accent2"/>
              </a:buClr>
              <a:buSzPts val="1500"/>
              <a:buFont typeface="Arial"/>
              <a:buChar char="✓"/>
            </a:pPr>
            <a:r>
              <a:rPr lang="en-GB" sz="1500"/>
              <a:t>Deskriptive Forschungsfrage: ‚In welcher Beziehung stehen Kundenbindung und Kundenzufriedenheit zueinander?‘</a:t>
            </a:r>
            <a:br>
              <a:rPr lang="en-GB" sz="1500"/>
            </a:br>
            <a:endParaRPr sz="1500"/>
          </a:p>
          <a:p>
            <a:pPr indent="-323850" lvl="0" marL="457200" rtl="0" algn="l">
              <a:spcBef>
                <a:spcPts val="0"/>
              </a:spcBef>
              <a:spcAft>
                <a:spcPts val="0"/>
              </a:spcAft>
              <a:buClr>
                <a:schemeClr val="accent1"/>
              </a:buClr>
              <a:buSzPts val="1500"/>
              <a:buFont typeface="Arial"/>
              <a:buChar char="X"/>
            </a:pPr>
            <a:r>
              <a:rPr lang="en-GB" sz="1500"/>
              <a:t>Testende Forschungsfrage: ‚Wie zufrieden sind Online-Kunden des Unternehmens X derzeit?‘</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3"/>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Formulierungshilfen für den theoretischen Rahmen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Formulierungshilfen</a:t>
            </a:r>
            <a:endParaRPr/>
          </a:p>
        </p:txBody>
      </p:sp>
      <p:sp>
        <p:nvSpPr>
          <p:cNvPr id="140" name="Google Shape;140;p34"/>
          <p:cNvSpPr txBox="1"/>
          <p:nvPr>
            <p:ph idx="1" type="body"/>
          </p:nvPr>
        </p:nvSpPr>
        <p:spPr>
          <a:xfrm>
            <a:off x="1137275" y="1285875"/>
            <a:ext cx="7200000" cy="31089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Char char="●"/>
            </a:pPr>
            <a:r>
              <a:rPr lang="en-GB"/>
              <a:t>Aus der jüngsten Forschung geht hervor, dass …</a:t>
            </a:r>
            <a:endParaRPr/>
          </a:p>
          <a:p>
            <a:pPr indent="-342900" lvl="0" marL="457200" rtl="0" algn="l">
              <a:lnSpc>
                <a:spcPct val="115000"/>
              </a:lnSpc>
              <a:spcBef>
                <a:spcPts val="0"/>
              </a:spcBef>
              <a:spcAft>
                <a:spcPts val="0"/>
              </a:spcAft>
              <a:buSzPts val="1800"/>
              <a:buChar char="●"/>
            </a:pPr>
            <a:r>
              <a:rPr lang="en-GB"/>
              <a:t>In mehreren Studien (Smith, 1988; Driessen, 2007) wurde aufgezeigt, dass …</a:t>
            </a:r>
            <a:endParaRPr/>
          </a:p>
          <a:p>
            <a:pPr indent="-342900" lvl="0" marL="457200" rtl="0" algn="l">
              <a:lnSpc>
                <a:spcPct val="115000"/>
              </a:lnSpc>
              <a:spcBef>
                <a:spcPts val="0"/>
              </a:spcBef>
              <a:spcAft>
                <a:spcPts val="0"/>
              </a:spcAft>
              <a:buSzPts val="1800"/>
              <a:buChar char="●"/>
            </a:pPr>
            <a:r>
              <a:rPr lang="en-GB"/>
              <a:t>Durch Studien (Smith, 1988; Driessen, 2007) zu X wird die Relevanz von … hervorgehoben.</a:t>
            </a:r>
            <a:endParaRPr/>
          </a:p>
          <a:p>
            <a:pPr indent="-342900" lvl="0" marL="457200" rtl="0" algn="l">
              <a:lnSpc>
                <a:spcPct val="115000"/>
              </a:lnSpc>
              <a:spcBef>
                <a:spcPts val="0"/>
              </a:spcBef>
              <a:spcAft>
                <a:spcPts val="0"/>
              </a:spcAft>
              <a:buSzPts val="1800"/>
              <a:buChar char="●"/>
            </a:pPr>
            <a:r>
              <a:rPr lang="en-GB"/>
              <a:t>Frühere Untersuchungen (Smith, 1988) zum Vergleich von X und Y zeigen, dass …</a:t>
            </a:r>
            <a:endParaRPr/>
          </a:p>
          <a:p>
            <a:pPr indent="-342900" lvl="0" marL="457200" rtl="0" algn="l">
              <a:lnSpc>
                <a:spcPct val="115000"/>
              </a:lnSpc>
              <a:spcBef>
                <a:spcPts val="0"/>
              </a:spcBef>
              <a:spcAft>
                <a:spcPts val="0"/>
              </a:spcAft>
              <a:buSzPts val="1800"/>
              <a:buChar char="●"/>
            </a:pPr>
            <a:r>
              <a:rPr lang="en-GB"/>
              <a:t>Studien, wie jene von Smith (1988), zeigen, dass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Empfohlene Ressourcen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wir sind Scribbr </a:t>
            </a:r>
            <a:r>
              <a:rPr lang="en-GB">
                <a:solidFill>
                  <a:schemeClr val="dk1"/>
                </a:solidFill>
              </a:rPr>
              <a:t>👋</a:t>
            </a:r>
            <a:endParaRPr/>
          </a:p>
        </p:txBody>
      </p:sp>
      <p:sp>
        <p:nvSpPr>
          <p:cNvPr id="151" name="Google Shape;151;p36"/>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indent="0" lvl="0" marL="0" rtl="0" algn="l">
              <a:spcBef>
                <a:spcPts val="1600"/>
              </a:spcBef>
              <a:spcAft>
                <a:spcPts val="0"/>
              </a:spcAft>
              <a:buNone/>
            </a:pPr>
            <a:r>
              <a:rPr lang="en-GB" sz="1400"/>
              <a:t>Dafür arbeiten wir jeden Tag an unseren Services:</a:t>
            </a:r>
            <a:endParaRPr sz="1400"/>
          </a:p>
          <a:p>
            <a:pPr indent="-317500" lvl="0" marL="457200" rtl="0" algn="l">
              <a:spcBef>
                <a:spcPts val="0"/>
              </a:spcBef>
              <a:spcAft>
                <a:spcPts val="0"/>
              </a:spcAft>
              <a:buSzPts val="1400"/>
              <a:buChar char="●"/>
            </a:pPr>
            <a:r>
              <a:rPr lang="en-GB" sz="1400" u="sng">
                <a:solidFill>
                  <a:schemeClr val="hlink"/>
                </a:solidFill>
                <a:hlinkClick r:id="rId3"/>
              </a:rPr>
              <a:t>Lektorat &amp; Korrekturlesen</a:t>
            </a:r>
            <a:endParaRPr/>
          </a:p>
          <a:p>
            <a:pPr indent="-317500" lvl="0" marL="457200" rtl="0" algn="l">
              <a:spcBef>
                <a:spcPts val="0"/>
              </a:spcBef>
              <a:spcAft>
                <a:spcPts val="0"/>
              </a:spcAft>
              <a:buSzPts val="1400"/>
              <a:buChar char="●"/>
            </a:pPr>
            <a:r>
              <a:rPr lang="en-GB" sz="1400" u="sng">
                <a:solidFill>
                  <a:schemeClr val="hlink"/>
                </a:solidFill>
                <a:hlinkClick r:id="rId4"/>
              </a:rPr>
              <a:t>Plagiatsprüfung</a:t>
            </a:r>
            <a:endParaRPr/>
          </a:p>
          <a:p>
            <a:pPr indent="-317500" lvl="0" marL="457200" rtl="0" algn="l">
              <a:spcBef>
                <a:spcPts val="0"/>
              </a:spcBef>
              <a:spcAft>
                <a:spcPts val="0"/>
              </a:spcAft>
              <a:buSzPts val="1400"/>
              <a:buChar char="●"/>
            </a:pPr>
            <a:r>
              <a:rPr lang="en-GB" sz="1400" u="sng">
                <a:solidFill>
                  <a:schemeClr val="hlink"/>
                </a:solidFill>
                <a:hlinkClick r:id="rId5"/>
              </a:rPr>
              <a:t>Literatur-Generatoren</a:t>
            </a:r>
            <a:endParaRPr/>
          </a:p>
          <a:p>
            <a:pPr indent="-317500" lvl="0" marL="457200" rtl="0" algn="l">
              <a:spcBef>
                <a:spcPts val="0"/>
              </a:spcBef>
              <a:spcAft>
                <a:spcPts val="0"/>
              </a:spcAft>
              <a:buSzPts val="1400"/>
              <a:buChar char="●"/>
            </a:pPr>
            <a:r>
              <a:rPr lang="en-GB" sz="1400" u="sng">
                <a:solidFill>
                  <a:schemeClr val="hlink"/>
                </a:solidFill>
                <a:hlinkClick r:id="rId6"/>
              </a:rPr>
              <a:t>Wissensdatenbank</a:t>
            </a:r>
            <a:endParaRPr sz="1400"/>
          </a:p>
          <a:p>
            <a:pPr indent="-317500" lvl="0" marL="457200" rtl="0" algn="l">
              <a:spcBef>
                <a:spcPts val="0"/>
              </a:spcBef>
              <a:spcAft>
                <a:spcPts val="0"/>
              </a:spcAft>
              <a:buSzPts val="1400"/>
              <a:buChar char="●"/>
            </a:pPr>
            <a:r>
              <a:rPr lang="en-GB" sz="1400"/>
              <a:t>akademischer </a:t>
            </a:r>
            <a:r>
              <a:rPr lang="en-GB" sz="1400" u="sng">
                <a:solidFill>
                  <a:schemeClr val="hlink"/>
                </a:solidFill>
                <a:hlinkClick r:id="rId7"/>
              </a:rPr>
              <a:t>YouTube-Kanal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Präsentation nutzen</a:t>
            </a:r>
            <a:endParaRPr/>
          </a:p>
        </p:txBody>
      </p:sp>
      <p:sp>
        <p:nvSpPr>
          <p:cNvPr id="157" name="Google Shape;157;p3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Diese Präsentation kann frei genutzt werden, um Studierende mit allen wichtigen Informationen zum theoretischen Rahmen zu versorgen. Folgendes ist gestattet:</a:t>
            </a:r>
            <a:endParaRPr sz="1400"/>
          </a:p>
          <a:p>
            <a:pPr indent="-317500" lvl="0" marL="457200" rtl="0" algn="l">
              <a:spcBef>
                <a:spcPts val="1600"/>
              </a:spcBef>
              <a:spcAft>
                <a:spcPts val="0"/>
              </a:spcAft>
              <a:buClr>
                <a:schemeClr val="accent2"/>
              </a:buClr>
              <a:buSzPts val="1400"/>
              <a:buChar char="✓"/>
            </a:pPr>
            <a:r>
              <a:rPr lang="en-GB" sz="1400"/>
              <a:t>diese Präsentation in der Vorlesung zeigen</a:t>
            </a:r>
            <a:endParaRPr sz="1400"/>
          </a:p>
          <a:p>
            <a:pPr indent="-317500" lvl="0" marL="457200" rtl="0" algn="l">
              <a:spcBef>
                <a:spcPts val="0"/>
              </a:spcBef>
              <a:spcAft>
                <a:spcPts val="0"/>
              </a:spcAft>
              <a:buClr>
                <a:schemeClr val="accent2"/>
              </a:buClr>
              <a:buSzPts val="1400"/>
              <a:buChar char="✓"/>
            </a:pPr>
            <a:r>
              <a:rPr lang="en-GB" sz="1400"/>
              <a:t>Folien verändern oder löschen</a:t>
            </a:r>
            <a:endParaRPr sz="1400"/>
          </a:p>
          <a:p>
            <a:pPr indent="-317500" lvl="0" marL="457200" rtl="0" algn="l">
              <a:spcBef>
                <a:spcPts val="0"/>
              </a:spcBef>
              <a:spcAft>
                <a:spcPts val="0"/>
              </a:spcAft>
              <a:buClr>
                <a:schemeClr val="accent2"/>
              </a:buClr>
              <a:buSzPts val="1400"/>
              <a:buChar char="✓"/>
            </a:pPr>
            <a:r>
              <a:rPr lang="en-GB" sz="1400"/>
              <a:t>diese Präsentation in gedruckter Form oder auf privaten Lernplattformen teilen (z. B. Moodle, Blackboard, Google Classroom etc.)</a:t>
            </a:r>
            <a:endParaRPr sz="1400"/>
          </a:p>
          <a:p>
            <a:pPr indent="0" lvl="0" marL="0" rtl="0" algn="l">
              <a:spcBef>
                <a:spcPts val="1600"/>
              </a:spcBef>
              <a:spcAft>
                <a:spcPts val="0"/>
              </a:spcAft>
              <a:buNone/>
            </a:pPr>
            <a:r>
              <a:rPr lang="en-GB" sz="1400"/>
              <a:t>Wir bitten darum, Scribbr als Urheber für diese Ressource anzugeben.</a:t>
            </a:r>
            <a:endParaRPr sz="1400"/>
          </a:p>
          <a:p>
            <a:pPr indent="0" lvl="0" marL="0" rtl="0" algn="l">
              <a:spcBef>
                <a:spcPts val="1600"/>
              </a:spcBef>
              <a:spcAft>
                <a:spcPts val="1600"/>
              </a:spcAft>
              <a:buNone/>
            </a:pPr>
            <a:r>
              <a:rPr lang="en-GB" sz="1400"/>
              <a:t>Fragen oder Feedback? Schreiben Sie eine E-Mail an </a:t>
            </a:r>
            <a:r>
              <a:rPr lang="en-GB" sz="1400"/>
              <a:t>mandy</a:t>
            </a:r>
            <a:r>
              <a:rPr lang="en-GB" sz="1400"/>
              <a:t>@scribbr.com und wir melden uns bei Ihnen!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Inhalt</a:t>
            </a:r>
            <a:endParaRPr/>
          </a:p>
        </p:txBody>
      </p:sp>
      <p:sp>
        <p:nvSpPr>
          <p:cNvPr id="78" name="Google Shape;78;p2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Einführung in den theoretischen Rahmen</a:t>
            </a:r>
            <a:endParaRPr/>
          </a:p>
          <a:p>
            <a:pPr indent="-342900" lvl="0" marL="457200" rtl="0" algn="l">
              <a:spcBef>
                <a:spcPts val="0"/>
              </a:spcBef>
              <a:spcAft>
                <a:spcPts val="0"/>
              </a:spcAft>
              <a:buSzPts val="1800"/>
              <a:buAutoNum type="arabicPeriod"/>
            </a:pPr>
            <a:r>
              <a:rPr lang="en-GB"/>
              <a:t>Ziel </a:t>
            </a:r>
            <a:endParaRPr/>
          </a:p>
          <a:p>
            <a:pPr indent="-342900" lvl="0" marL="457200" rtl="0" algn="l">
              <a:spcBef>
                <a:spcPts val="0"/>
              </a:spcBef>
              <a:spcAft>
                <a:spcPts val="0"/>
              </a:spcAft>
              <a:buSzPts val="1800"/>
              <a:buAutoNum type="arabicPeriod"/>
            </a:pPr>
            <a:r>
              <a:rPr lang="en-GB"/>
              <a:t>Aufbau </a:t>
            </a:r>
            <a:endParaRPr/>
          </a:p>
          <a:p>
            <a:pPr indent="-330200" lvl="1" marL="914400" rtl="0" algn="l">
              <a:spcBef>
                <a:spcPts val="0"/>
              </a:spcBef>
              <a:spcAft>
                <a:spcPts val="0"/>
              </a:spcAft>
              <a:buSzPts val="1600"/>
              <a:buAutoNum type="alphaLcPeriod"/>
            </a:pPr>
            <a:r>
              <a:rPr lang="en-GB" sz="1600"/>
              <a:t>Definition der Schlüsselbegriffe</a:t>
            </a:r>
            <a:endParaRPr sz="1600"/>
          </a:p>
          <a:p>
            <a:pPr indent="-330200" lvl="1" marL="914400" rtl="0" algn="l">
              <a:spcBef>
                <a:spcPts val="0"/>
              </a:spcBef>
              <a:spcAft>
                <a:spcPts val="0"/>
              </a:spcAft>
              <a:buSzPts val="1600"/>
              <a:buAutoNum type="alphaLcPeriod"/>
            </a:pPr>
            <a:r>
              <a:rPr lang="en-GB" sz="1600"/>
              <a:t>Präsentation relevanter Theorien und Konzepte </a:t>
            </a:r>
            <a:endParaRPr sz="1600"/>
          </a:p>
          <a:p>
            <a:pPr indent="-330200" lvl="1" marL="914400" rtl="0" algn="l">
              <a:spcBef>
                <a:spcPts val="0"/>
              </a:spcBef>
              <a:spcAft>
                <a:spcPts val="0"/>
              </a:spcAft>
              <a:buSzPts val="1600"/>
              <a:buAutoNum type="alphaLcPeriod"/>
            </a:pPr>
            <a:r>
              <a:rPr lang="en-GB" sz="1600"/>
              <a:t>Beantwortung von Teilfragen</a:t>
            </a:r>
            <a:endParaRPr sz="1600"/>
          </a:p>
          <a:p>
            <a:pPr indent="-342900" lvl="0" marL="457200" rtl="0" algn="l">
              <a:spcBef>
                <a:spcPts val="0"/>
              </a:spcBef>
              <a:spcAft>
                <a:spcPts val="0"/>
              </a:spcAft>
              <a:buSzPts val="1800"/>
              <a:buAutoNum type="arabicPeriod"/>
            </a:pPr>
            <a:r>
              <a:rPr lang="en-GB"/>
              <a:t>Formulierungshilfen für den theoretischen Rahmen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Einführung in den theoretischen Rahmen</a:t>
            </a:r>
            <a:endParaRPr/>
          </a:p>
        </p:txBody>
      </p:sp>
      <p:sp>
        <p:nvSpPr>
          <p:cNvPr id="84" name="Google Shape;84;p25"/>
          <p:cNvSpPr txBox="1"/>
          <p:nvPr>
            <p:ph idx="1" type="body"/>
          </p:nvPr>
        </p:nvSpPr>
        <p:spPr>
          <a:xfrm>
            <a:off x="1028850" y="1590375"/>
            <a:ext cx="7200000" cy="169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Vorstellung relevanter Literatur und Theorien</a:t>
            </a:r>
            <a:endParaRPr/>
          </a:p>
          <a:p>
            <a:pPr indent="-342900" lvl="0" marL="457200" rtl="0" algn="l">
              <a:spcBef>
                <a:spcPts val="0"/>
              </a:spcBef>
              <a:spcAft>
                <a:spcPts val="0"/>
              </a:spcAft>
              <a:buSzPts val="1800"/>
              <a:buChar char="●"/>
            </a:pPr>
            <a:r>
              <a:rPr lang="en-GB"/>
              <a:t>Erklärung von Schlüsselbegriffen </a:t>
            </a:r>
            <a:endParaRPr/>
          </a:p>
          <a:p>
            <a:pPr indent="0" lvl="0" marL="0" rtl="0" algn="l">
              <a:spcBef>
                <a:spcPts val="1600"/>
              </a:spcBef>
              <a:spcAft>
                <a:spcPts val="0"/>
              </a:spcAft>
              <a:buNone/>
            </a:pPr>
            <a:r>
              <a:rPr lang="en-GB"/>
              <a:t>→ Schaffung einer wissenschaftlichen Forschungsbasis</a:t>
            </a:r>
            <a:endParaRPr/>
          </a:p>
          <a:p>
            <a:pPr indent="-342900" lvl="0" marL="457200" rtl="0" algn="l">
              <a:spcBef>
                <a:spcPts val="1600"/>
              </a:spcBef>
              <a:spcAft>
                <a:spcPts val="0"/>
              </a:spcAft>
              <a:buSzPts val="1800"/>
              <a:buChar char="●"/>
            </a:pPr>
            <a:r>
              <a:rPr lang="en-GB"/>
              <a:t>ca. 30 % deiner Abschlussarbeit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Ziel &amp; Aufbau des theoretischen Rahmens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Ziel</a:t>
            </a:r>
            <a:endParaRPr/>
          </a:p>
        </p:txBody>
      </p:sp>
      <p:sp>
        <p:nvSpPr>
          <p:cNvPr id="95" name="Google Shape;95;p27"/>
          <p:cNvSpPr txBox="1"/>
          <p:nvPr>
            <p:ph idx="1" type="body"/>
          </p:nvPr>
        </p:nvSpPr>
        <p:spPr>
          <a:xfrm>
            <a:off x="934075" y="1152475"/>
            <a:ext cx="7200000" cy="141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Schaffung einer wissenschaftlichen Forschungsbasis durch:</a:t>
            </a:r>
            <a:br>
              <a:rPr lang="en-GB"/>
            </a:br>
            <a:endParaRPr/>
          </a:p>
          <a:p>
            <a:pPr indent="-330200" lvl="1" marL="914400" rtl="0" algn="l">
              <a:spcBef>
                <a:spcPts val="0"/>
              </a:spcBef>
              <a:spcAft>
                <a:spcPts val="0"/>
              </a:spcAft>
              <a:buSzPts val="1600"/>
              <a:buChar char="○"/>
            </a:pPr>
            <a:r>
              <a:rPr lang="en-GB" sz="1600"/>
              <a:t>Erklärung von Schlüsselbegriffen </a:t>
            </a:r>
            <a:endParaRPr sz="1600"/>
          </a:p>
          <a:p>
            <a:pPr indent="-330200" lvl="1" marL="914400" rtl="0" algn="l">
              <a:spcBef>
                <a:spcPts val="0"/>
              </a:spcBef>
              <a:spcAft>
                <a:spcPts val="0"/>
              </a:spcAft>
              <a:buSzPts val="1600"/>
              <a:buChar char="○"/>
            </a:pPr>
            <a:r>
              <a:rPr lang="en-GB" sz="1600"/>
              <a:t>Vorstellung relevanter Konzepte, Theorien und Modelle</a:t>
            </a:r>
            <a:endParaRPr sz="1600"/>
          </a:p>
          <a:p>
            <a:pPr indent="-330200" lvl="1" marL="914400" rtl="0" algn="l">
              <a:spcBef>
                <a:spcPts val="0"/>
              </a:spcBef>
              <a:spcAft>
                <a:spcPts val="0"/>
              </a:spcAft>
              <a:buSzPts val="1600"/>
              <a:buChar char="○"/>
            </a:pPr>
            <a:r>
              <a:rPr lang="en-GB" sz="1600"/>
              <a:t>Beantwortung von Teilfragen</a:t>
            </a:r>
            <a:endParaRPr sz="1600"/>
          </a:p>
        </p:txBody>
      </p:sp>
      <p:sp>
        <p:nvSpPr>
          <p:cNvPr id="96" name="Google Shape;96;p27"/>
          <p:cNvSpPr txBox="1"/>
          <p:nvPr>
            <p:ph idx="1" type="body"/>
          </p:nvPr>
        </p:nvSpPr>
        <p:spPr>
          <a:xfrm>
            <a:off x="1127125" y="2991450"/>
            <a:ext cx="7464900" cy="915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 So wird verdeutlicht, dass deine Forschungsfrage auf wissenschaftlicher Theorie basiert.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Aufbau</a:t>
            </a:r>
            <a:endParaRPr/>
          </a:p>
        </p:txBody>
      </p:sp>
      <p:sp>
        <p:nvSpPr>
          <p:cNvPr id="102" name="Google Shape;102;p28"/>
          <p:cNvSpPr txBox="1"/>
          <p:nvPr>
            <p:ph idx="1" type="body"/>
          </p:nvPr>
        </p:nvSpPr>
        <p:spPr>
          <a:xfrm>
            <a:off x="1106800" y="1152475"/>
            <a:ext cx="7200000" cy="8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t>Definition der Schlüsselbegriffe </a:t>
            </a:r>
            <a:endParaRPr u="sng"/>
          </a:p>
          <a:p>
            <a:pPr indent="-342900" lvl="0" marL="457200" rtl="0" algn="l">
              <a:spcBef>
                <a:spcPts val="1600"/>
              </a:spcBef>
              <a:spcAft>
                <a:spcPts val="0"/>
              </a:spcAft>
              <a:buSzPts val="1800"/>
              <a:buChar char="●"/>
            </a:pPr>
            <a:r>
              <a:rPr lang="en-GB"/>
              <a:t>Gibt es wichtige Begriffe, die du für die Lesenden erklären und abgrenzen musst?</a:t>
            </a:r>
            <a:endParaRPr/>
          </a:p>
        </p:txBody>
      </p:sp>
      <p:sp>
        <p:nvSpPr>
          <p:cNvPr id="103" name="Google Shape;103;p28"/>
          <p:cNvSpPr txBox="1"/>
          <p:nvPr>
            <p:ph idx="1" type="body"/>
          </p:nvPr>
        </p:nvSpPr>
        <p:spPr>
          <a:xfrm>
            <a:off x="1239275" y="2707675"/>
            <a:ext cx="6894900" cy="1829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t>Beispiel Problemstellung</a:t>
            </a:r>
            <a:r>
              <a:rPr b="1" lang="en-GB" sz="1500"/>
              <a:t>: </a:t>
            </a:r>
            <a:r>
              <a:rPr lang="en-GB" sz="1500"/>
              <a:t>Unternehmen X will die Kundenbindung stärken und glaubt, dass eine verbesserte Kundenzufriedenheit eine wichtige Rolle dabei spielt.</a:t>
            </a:r>
            <a:endParaRPr sz="1500"/>
          </a:p>
          <a:p>
            <a:pPr indent="0" lvl="0" marL="0" rtl="0" algn="l">
              <a:spcBef>
                <a:spcPts val="1600"/>
              </a:spcBef>
              <a:spcAft>
                <a:spcPts val="0"/>
              </a:spcAft>
              <a:buNone/>
            </a:pPr>
            <a:r>
              <a:rPr b="1" lang="en-GB" sz="1500"/>
              <a:t>Beispiel Schlüsselbegriffe: </a:t>
            </a:r>
            <a:r>
              <a:rPr lang="en-GB" sz="1500"/>
              <a:t>Die Begriffe ‚Kundenbindung‘ und ‚Kundenzufriedenheit‘ sind entscheidend für diese Untersuchung.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Aufbau</a:t>
            </a:r>
            <a:endParaRPr/>
          </a:p>
        </p:txBody>
      </p:sp>
      <p:sp>
        <p:nvSpPr>
          <p:cNvPr id="109" name="Google Shape;109;p29"/>
          <p:cNvSpPr txBox="1"/>
          <p:nvPr>
            <p:ph idx="1" type="body"/>
          </p:nvPr>
        </p:nvSpPr>
        <p:spPr>
          <a:xfrm>
            <a:off x="1106800" y="1152475"/>
            <a:ext cx="7383600" cy="3018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u="sng"/>
              <a:t>Präsentation relevanter Theorien und Konzepte</a:t>
            </a:r>
            <a:endParaRPr u="sng"/>
          </a:p>
          <a:p>
            <a:pPr indent="-342900" lvl="0" marL="457200" rtl="0" algn="l">
              <a:lnSpc>
                <a:spcPct val="115000"/>
              </a:lnSpc>
              <a:spcBef>
                <a:spcPts val="1600"/>
              </a:spcBef>
              <a:spcAft>
                <a:spcPts val="0"/>
              </a:spcAft>
              <a:buSzPts val="1800"/>
              <a:buChar char="●"/>
            </a:pPr>
            <a:r>
              <a:rPr lang="en-GB"/>
              <a:t>Fasse den aktuellen </a:t>
            </a:r>
            <a:r>
              <a:rPr lang="en-GB"/>
              <a:t>Forschungsstand </a:t>
            </a:r>
            <a:r>
              <a:rPr lang="en-GB"/>
              <a:t>zusammen.</a:t>
            </a:r>
            <a:endParaRPr/>
          </a:p>
          <a:p>
            <a:pPr indent="-342900" lvl="0" marL="457200" rtl="0" algn="l">
              <a:lnSpc>
                <a:spcPct val="115000"/>
              </a:lnSpc>
              <a:spcBef>
                <a:spcPts val="0"/>
              </a:spcBef>
              <a:spcAft>
                <a:spcPts val="0"/>
              </a:spcAft>
              <a:buSzPts val="1800"/>
              <a:buChar char="●"/>
            </a:pPr>
            <a:r>
              <a:rPr lang="en-GB"/>
              <a:t>Stelle sicher, dass du die bedeutendsten Forschenden</a:t>
            </a:r>
            <a:r>
              <a:rPr lang="en-GB"/>
              <a:t> </a:t>
            </a:r>
            <a:r>
              <a:rPr lang="en-GB"/>
              <a:t>auf diesem Gebiet zur Kenntnis genommen hast.</a:t>
            </a:r>
            <a:endParaRPr/>
          </a:p>
          <a:p>
            <a:pPr indent="-342900" lvl="0" marL="457200" marR="0" rtl="0" algn="l">
              <a:lnSpc>
                <a:spcPct val="115000"/>
              </a:lnSpc>
              <a:spcBef>
                <a:spcPts val="0"/>
              </a:spcBef>
              <a:spcAft>
                <a:spcPts val="0"/>
              </a:spcAft>
              <a:buSzPts val="1800"/>
              <a:buChar char="●"/>
            </a:pPr>
            <a:r>
              <a:rPr lang="en-GB"/>
              <a:t>Erkläre, welche Methoden, Theorien und Modelle andere Forschende angewendet haben.</a:t>
            </a:r>
            <a:endParaRPr/>
          </a:p>
          <a:p>
            <a:pPr indent="-342900" lvl="0" marL="457200" marR="0" rtl="0" algn="l">
              <a:lnSpc>
                <a:spcPct val="115000"/>
              </a:lnSpc>
              <a:spcBef>
                <a:spcPts val="0"/>
              </a:spcBef>
              <a:spcAft>
                <a:spcPts val="0"/>
              </a:spcAft>
              <a:buSzPts val="1800"/>
              <a:buChar char="●"/>
            </a:pPr>
            <a:r>
              <a:rPr lang="en-GB"/>
              <a:t>Begründe dabei immer, warum eine bestimmte Theorie oder ein bestimmtes Modell für deine Forschung geeignet oder nicht geeignet ist.</a:t>
            </a:r>
            <a:endParaRPr/>
          </a:p>
          <a:p>
            <a:pPr indent="0" lvl="0" marL="0" rtl="0" algn="l">
              <a:lnSpc>
                <a:spcPct val="115000"/>
              </a:lnSpc>
              <a:spcBef>
                <a:spcPts val="1600"/>
              </a:spcBef>
              <a:spcAft>
                <a:spcPts val="0"/>
              </a:spcAft>
              <a:buNone/>
            </a:pPr>
            <a:r>
              <a:t/>
            </a:r>
            <a:endParaRPr u="sng"/>
          </a:p>
          <a:p>
            <a:pPr indent="0" lvl="0" marL="0" rtl="0" algn="l">
              <a:lnSpc>
                <a:spcPct val="115000"/>
              </a:lnSpc>
              <a:spcBef>
                <a:spcPts val="1600"/>
              </a:spcBef>
              <a:spcAft>
                <a:spcPts val="1600"/>
              </a:spcAft>
              <a:buNone/>
            </a:pPr>
            <a:r>
              <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Aufbau</a:t>
            </a:r>
            <a:endParaRPr/>
          </a:p>
        </p:txBody>
      </p:sp>
      <p:sp>
        <p:nvSpPr>
          <p:cNvPr id="115" name="Google Shape;115;p30"/>
          <p:cNvSpPr txBox="1"/>
          <p:nvPr>
            <p:ph idx="1" type="body"/>
          </p:nvPr>
        </p:nvSpPr>
        <p:spPr>
          <a:xfrm>
            <a:off x="1106800" y="1152475"/>
            <a:ext cx="7383600" cy="3018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u="sng"/>
              <a:t>Zeige, wie deine Forschung passt:</a:t>
            </a:r>
            <a:endParaRPr u="sng"/>
          </a:p>
          <a:p>
            <a:pPr indent="-342900" lvl="0" marL="457200" marR="0" rtl="0" algn="l">
              <a:lnSpc>
                <a:spcPct val="115000"/>
              </a:lnSpc>
              <a:spcBef>
                <a:spcPts val="1600"/>
              </a:spcBef>
              <a:spcAft>
                <a:spcPts val="0"/>
              </a:spcAft>
              <a:buSzPts val="1800"/>
              <a:buChar char="●"/>
            </a:pPr>
            <a:r>
              <a:rPr lang="en-GB"/>
              <a:t>Überprüfe die Gültigkeit bestehender Theorien für deinen gewählten </a:t>
            </a:r>
            <a:r>
              <a:rPr lang="en-GB">
                <a:uFill>
                  <a:noFill/>
                </a:uFill>
                <a:hlinkClick r:id="rId3"/>
              </a:rPr>
              <a:t>Forschungsgegenstand</a:t>
            </a:r>
            <a:r>
              <a:rPr lang="en-GB"/>
              <a:t>.</a:t>
            </a:r>
            <a:endParaRPr/>
          </a:p>
          <a:p>
            <a:pPr indent="-342900" lvl="0" marL="457200" marR="0" rtl="0" algn="l">
              <a:lnSpc>
                <a:spcPct val="115000"/>
              </a:lnSpc>
              <a:spcBef>
                <a:spcPts val="0"/>
              </a:spcBef>
              <a:spcAft>
                <a:spcPts val="0"/>
              </a:spcAft>
              <a:buSzPts val="1800"/>
              <a:buChar char="●"/>
            </a:pPr>
            <a:r>
              <a:rPr lang="en-GB"/>
              <a:t>Ergänze, kritisiere oder hinterfrage eine bestehende Theorie oder ein bestehendes Modell.</a:t>
            </a:r>
            <a:endParaRPr/>
          </a:p>
          <a:p>
            <a:pPr indent="-342900" lvl="0" marL="457200" marR="0" rtl="0" algn="l">
              <a:lnSpc>
                <a:spcPct val="115000"/>
              </a:lnSpc>
              <a:spcBef>
                <a:spcPts val="0"/>
              </a:spcBef>
              <a:spcAft>
                <a:spcPts val="0"/>
              </a:spcAft>
              <a:buSzPts val="1800"/>
              <a:buChar char="●"/>
            </a:pPr>
            <a:r>
              <a:rPr lang="en-GB"/>
              <a:t>Verwende eine Theorie oder ein Modell als Grundlage für die Interpretation deiner </a:t>
            </a:r>
            <a:r>
              <a:rPr lang="en-GB">
                <a:uFill>
                  <a:noFill/>
                </a:uFill>
                <a:hlinkClick r:id="rId4"/>
              </a:rPr>
              <a:t>Forschungsergebnisse</a:t>
            </a:r>
            <a:r>
              <a:rPr lang="en-GB"/>
              <a:t>.</a:t>
            </a:r>
            <a:endParaRPr/>
          </a:p>
          <a:p>
            <a:pPr indent="-342900" lvl="0" marL="457200" marR="0" rtl="0" algn="l">
              <a:lnSpc>
                <a:spcPct val="115000"/>
              </a:lnSpc>
              <a:spcBef>
                <a:spcPts val="0"/>
              </a:spcBef>
              <a:spcAft>
                <a:spcPts val="0"/>
              </a:spcAft>
              <a:buSzPts val="1800"/>
              <a:buChar char="●"/>
            </a:pPr>
            <a:r>
              <a:rPr lang="en-GB"/>
              <a:t>Kombiniere bestehende Theorien und Modelle, um dein eigenes theoretisches Konzept zu erstellen.</a:t>
            </a:r>
            <a:endParaRPr/>
          </a:p>
          <a:p>
            <a:pPr indent="0" lvl="0" marL="0" rtl="0" algn="l">
              <a:lnSpc>
                <a:spcPct val="115000"/>
              </a:lnSpc>
              <a:spcBef>
                <a:spcPts val="1600"/>
              </a:spcBef>
              <a:spcAft>
                <a:spcPts val="0"/>
              </a:spcAft>
              <a:buNone/>
            </a:pPr>
            <a:r>
              <a:t/>
            </a:r>
            <a:endParaRPr u="sng"/>
          </a:p>
          <a:p>
            <a:pPr indent="0" lvl="0" marL="0" rtl="0" algn="l">
              <a:lnSpc>
                <a:spcPct val="115000"/>
              </a:lnSpc>
              <a:spcBef>
                <a:spcPts val="1600"/>
              </a:spcBef>
              <a:spcAft>
                <a:spcPts val="1600"/>
              </a:spcAft>
              <a:buNone/>
            </a:pPr>
            <a:r>
              <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Aufbau</a:t>
            </a:r>
            <a:endParaRPr/>
          </a:p>
        </p:txBody>
      </p:sp>
      <p:sp>
        <p:nvSpPr>
          <p:cNvPr id="121" name="Google Shape;121;p31"/>
          <p:cNvSpPr txBox="1"/>
          <p:nvPr>
            <p:ph idx="1" type="body"/>
          </p:nvPr>
        </p:nvSpPr>
        <p:spPr>
          <a:xfrm>
            <a:off x="1106800" y="1152475"/>
            <a:ext cx="7200000" cy="84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t>Präsentation relevanter Theorien und Konzepte</a:t>
            </a:r>
            <a:endParaRPr u="sng"/>
          </a:p>
          <a:p>
            <a:pPr indent="0" lvl="0" marL="0" rtl="0" algn="l">
              <a:spcBef>
                <a:spcPts val="1600"/>
              </a:spcBef>
              <a:spcAft>
                <a:spcPts val="0"/>
              </a:spcAft>
              <a:buNone/>
            </a:pPr>
            <a:r>
              <a:t/>
            </a:r>
            <a:endParaRPr u="sng"/>
          </a:p>
          <a:p>
            <a:pPr indent="0" lvl="0" marL="0" rtl="0" algn="l">
              <a:spcBef>
                <a:spcPts val="1600"/>
              </a:spcBef>
              <a:spcAft>
                <a:spcPts val="0"/>
              </a:spcAft>
              <a:buNone/>
            </a:pPr>
            <a:r>
              <a:t/>
            </a:r>
            <a:endParaRPr u="sng"/>
          </a:p>
          <a:p>
            <a:pPr indent="0" lvl="0" marL="0" rtl="0" algn="l">
              <a:spcBef>
                <a:spcPts val="1600"/>
              </a:spcBef>
              <a:spcAft>
                <a:spcPts val="1600"/>
              </a:spcAft>
              <a:buNone/>
            </a:pPr>
            <a:r>
              <a:t/>
            </a:r>
            <a:endParaRPr u="sng"/>
          </a:p>
        </p:txBody>
      </p:sp>
      <p:sp>
        <p:nvSpPr>
          <p:cNvPr id="122" name="Google Shape;122;p31"/>
          <p:cNvSpPr txBox="1"/>
          <p:nvPr>
            <p:ph idx="1" type="body"/>
          </p:nvPr>
        </p:nvSpPr>
        <p:spPr>
          <a:xfrm>
            <a:off x="1284550" y="1875050"/>
            <a:ext cx="6844500" cy="2471700"/>
          </a:xfrm>
          <a:prstGeom prst="rect">
            <a:avLst/>
          </a:prstGeom>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t>Beispiel relevante Theorie: </a:t>
            </a:r>
            <a:endParaRPr b="1" sz="1500"/>
          </a:p>
          <a:p>
            <a:pPr indent="0" lvl="0" marL="0" rtl="0" algn="l">
              <a:spcBef>
                <a:spcPts val="1600"/>
              </a:spcBef>
              <a:spcAft>
                <a:spcPts val="0"/>
              </a:spcAft>
              <a:buNone/>
            </a:pPr>
            <a:r>
              <a:rPr lang="en-GB" sz="1500"/>
              <a:t>In seinem Modell der Zufriedenheit zeigt Thomassen (2014), dass Mundpropaganda, persönliche Bedürfnisse, vergangene Erfahrungen und Öffentlichkeitsarbeit die Bedürfnisse und Erwartungen des Kunden bestimmen. Diese Faktoren werden mit den Erfahrungen verglichen. Dieser Vergleich zwischen Erwartungen und Erfahrungen bestimmt den Grad der Zufriedenheit des Kunden.</a:t>
            </a:r>
            <a:endParaRPr sz="1500"/>
          </a:p>
          <a:p>
            <a:pPr indent="0" lvl="0" marL="0" rtl="0" algn="l">
              <a:spcBef>
                <a:spcPts val="1600"/>
              </a:spcBef>
              <a:spcAft>
                <a:spcPts val="1600"/>
              </a:spcAft>
              <a:buNone/>
            </a:pPr>
            <a:r>
              <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