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Work Sans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8732BF-050E-4417-BAED-EEA4E28CCF50}">
  <a:tblStyle styleId="{4D8732BF-050E-4417-BAED-EEA4E28CCF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WorkSans-bold.fntdata"/><Relationship Id="rId25" Type="http://schemas.openxmlformats.org/officeDocument/2006/relationships/font" Target="fonts/WorkSans-regular.fntdata"/><Relationship Id="rId28" Type="http://schemas.openxmlformats.org/officeDocument/2006/relationships/font" Target="fonts/WorkSans-boldItalic.fntdata"/><Relationship Id="rId27" Type="http://schemas.openxmlformats.org/officeDocument/2006/relationships/font" Target="fonts/Work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category/aufbau-und-gliederung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de/category/methodik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80254e2b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80254e2b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0254e2b78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0254e2b78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Aus deiner Einleitung sollte klar hervorgehen, was genau das Ziel deiner Arbeit ist und welches Ergebnis du dir bei Beendigung der Arbeit erhoffst. </a:t>
            </a: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0254e2b78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0254e2b78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Die Vorgehensweise und die Wahl der Methode sollten begründet und dargelegt werden. Der Leserschaft muss ersichtlich sein, weshalb du gerade so vorgehen wirst.</a:t>
            </a: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0254e2b7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0254e2b7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Schlussendlich gibst du dem Lesenden einen Gesamtüberblick über deine Bachelorarbeit, indem du den </a:t>
            </a:r>
            <a:r>
              <a:rPr lang="en-GB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Aufbau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 erläuterst, den roten Faden erkennen lässt und darstellst, wie die Forschungsfragen beantwortet werden.</a:t>
            </a: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774f601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774f601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47566caf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47566caf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Achte darauf, dass du knapp, aber 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präzise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 schreibst. </a:t>
            </a:r>
            <a:b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Schreibe die Einleitung im Präsens und verwende das Präteritum oder das Perfekt, um Hintergrundinfos zu beschreiben – wichtig ist jedoch, dass du dich für eine Vergangenheitsform entscheidest und diese einheitlich verwendest.</a:t>
            </a:r>
            <a:b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Versuche, das Thema möglichst interessant für die Leserschaft darzustellen.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74f601a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74f601a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Du hast auch die Möglichkeit, die Einleitung nochmal in Unterpunkte einzuteilen. Gerade bei längeren Bachelorarbeiten oder umfangreicher Begriffserklärung zu Beginn kann das deine Einleitung übersichtlicher gestalten.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03c446b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03c446b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774f601ab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774f601a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774f601a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774f601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47566caf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47566caf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2f7d2225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2f7d2225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Die Bestandteile deiner Einleitung und deren Struktur sollen in etwa diesem Aufbau folgen. Eine genaue Vorgabe für den Umfang gibt es nicht, jedoch sollte sie in der Regel zwischen 5 und 10 % deiner gesamten </a:t>
            </a:r>
            <a:r>
              <a:rPr lang="en-GB" sz="13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Bachelorarbeit </a:t>
            </a:r>
            <a:r>
              <a:rPr lang="en-GB" sz="1300">
                <a:solidFill>
                  <a:srgbClr val="0D405F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ausmachen. 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47566caf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47566caf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Eine Einleitung ist quasi ein Teaser oder ein Werbespot 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für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 deine  Bachelorarbeit. Indem du in deiner Einleitung deine Motivation, deine </a:t>
            </a:r>
            <a:r>
              <a:rPr lang="en-GB" sz="13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Methode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 und den Forschungsstand preisgibst, gibst du den Lesenden einen Vorgeschmack, der das Interesse wecken soll.</a:t>
            </a:r>
            <a:b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Bei deiner Einleitung solltest du insbesondere auf Folgendes achten:</a:t>
            </a:r>
            <a:endParaRPr sz="1300">
              <a:solidFill>
                <a:srgbClr val="0D405F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774f601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774f601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7566caf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7566caf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So sieht der Aufbau deiner Einleitung im Detail aus.</a:t>
            </a: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7566caf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7566caf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Mit einem spannenden </a:t>
            </a:r>
            <a:r>
              <a:rPr lang="en-GB" sz="14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‚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Köder’ führst du ins Thema ein. 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Du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 gibst erste Informationen zum Gegenstand des Themas und erläuterst den bisherigen Forschungsstand.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47566caf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47566caf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u begründest die Relevanz deines Themas (wissenschaftlich) und ordnest es in den Rahmen deines Fachgebietes ein. Du kannst zusätzlich deine persönliche Motivation offenlegen.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0254e2b78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0254e2b78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D405F"/>
                </a:solidFill>
                <a:latin typeface="Open Sans"/>
                <a:ea typeface="Open Sans"/>
                <a:cs typeface="Open Sans"/>
                <a:sym typeface="Open Sans"/>
              </a:rPr>
              <a:t>Durch eine spezifische Forschungsfrage (oder Hypothese) stellst du dein explizites Forschungsinteresse dar, welches du thematisch eingrenzt. Wenn nötig, erklärst du hier auch schwierige Begriffe.</a:t>
            </a:r>
            <a:endParaRPr sz="1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0D405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scribbr.de/lektorat-korrekturlesen/deutsche-abschlussarbeit/?utm_source=lecture-slides&amp;utm_medium=google-docs&amp;utm_campaign=apa-7th-edition" TargetMode="External"/><Relationship Id="rId4" Type="http://schemas.openxmlformats.org/officeDocument/2006/relationships/hyperlink" Target="https://www.scribbr.de/plagiatspruefung/?utm_source=lecture-slides&amp;utm_medium=google-docs&amp;utm_campaign=apa-7th-edition" TargetMode="External"/><Relationship Id="rId5" Type="http://schemas.openxmlformats.org/officeDocument/2006/relationships/hyperlink" Target="https://www.scribbr.de/zitieren/literaturverzeichnis-erstellen/" TargetMode="External"/><Relationship Id="rId6" Type="http://schemas.openxmlformats.org/officeDocument/2006/relationships/hyperlink" Target="https://www.scribbr.de/wissensdatenbank/?utm_source=lecture-slides&amp;utm_medium=google-docs&amp;utm_campaign=apa-7th-edition" TargetMode="External"/><Relationship Id="rId7" Type="http://schemas.openxmlformats.org/officeDocument/2006/relationships/hyperlink" Target="https://www.youtube.com/c/scribbrDE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600">
                <a:solidFill>
                  <a:srgbClr val="202F66"/>
                </a:solidFill>
              </a:rPr>
              <a:t>Die Einleitung deiner Bachelorarbeit</a:t>
            </a:r>
            <a:endParaRPr>
              <a:solidFill>
                <a:srgbClr val="202F66"/>
              </a:solidFill>
            </a:endParaRPr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707DA7"/>
                </a:solidFill>
              </a:rPr>
              <a:t>Aufbau &amp; Inhalt</a:t>
            </a:r>
            <a:endParaRPr sz="3000">
              <a:solidFill>
                <a:srgbClr val="707DA7"/>
              </a:solidFill>
            </a:endParaRPr>
          </a:p>
        </p:txBody>
      </p:sp>
      <p:cxnSp>
        <p:nvCxnSpPr>
          <p:cNvPr id="74" name="Google Shape;74;p23"/>
          <p:cNvCxnSpPr/>
          <p:nvPr/>
        </p:nvCxnSpPr>
        <p:spPr>
          <a:xfrm flipH="1" rot="10800000">
            <a:off x="1259250" y="2739675"/>
            <a:ext cx="6625500" cy="171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subTitle"/>
          </p:nvPr>
        </p:nvSpPr>
        <p:spPr>
          <a:xfrm>
            <a:off x="972000" y="6512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Zielsetzung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32" name="Google Shape;132;p32"/>
          <p:cNvSpPr txBox="1"/>
          <p:nvPr>
            <p:ph idx="1" type="subTitle"/>
          </p:nvPr>
        </p:nvSpPr>
        <p:spPr>
          <a:xfrm>
            <a:off x="972000" y="1356875"/>
            <a:ext cx="6583500" cy="1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Skizzierung der Ziele der Arbeit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Erkl</a:t>
            </a:r>
            <a:r>
              <a:rPr lang="en-GB" sz="1400">
                <a:solidFill>
                  <a:srgbClr val="1B2B68"/>
                </a:solidFill>
              </a:rPr>
              <a:t>är</a:t>
            </a:r>
            <a:r>
              <a:rPr lang="en-GB" sz="1400">
                <a:solidFill>
                  <a:srgbClr val="1B2B68"/>
                </a:solidFill>
              </a:rPr>
              <a:t>ung, welchen Einblick du dir von den Ergebnissen erhoffst </a:t>
            </a:r>
            <a:endParaRPr b="1" sz="1400">
              <a:solidFill>
                <a:srgbClr val="1B2B68"/>
              </a:solidFill>
            </a:endParaRPr>
          </a:p>
        </p:txBody>
      </p:sp>
      <p:sp>
        <p:nvSpPr>
          <p:cNvPr id="133" name="Google Shape;133;p32"/>
          <p:cNvSpPr txBox="1"/>
          <p:nvPr/>
        </p:nvSpPr>
        <p:spPr>
          <a:xfrm>
            <a:off x="1204675" y="2827300"/>
            <a:ext cx="6486900" cy="168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Das Ziel der Forschung ist, die Wirkung von A auf B zu untersuchen und einen Überblick über die vorhandenen Literatur zu dem Thema zu schaffen.</a:t>
            </a:r>
            <a:br>
              <a:rPr i="1" lang="en-GB" sz="1300">
                <a:solidFill>
                  <a:srgbClr val="1B2B68"/>
                </a:solidFill>
              </a:rPr>
            </a:br>
            <a:endParaRPr i="1"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Bachelorarbeit hat zum Ziel, den Forschungsstand zu Thema A zusammenzufassen und neue Erkenntnisse in Hinblick auf Aspekt B zu liefern.</a:t>
            </a:r>
            <a:endParaRPr b="1"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/>
          <p:nvPr>
            <p:ph idx="1" type="subTitle"/>
          </p:nvPr>
        </p:nvSpPr>
        <p:spPr>
          <a:xfrm>
            <a:off x="972000" y="6512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Methode</a:t>
            </a:r>
            <a:endParaRPr b="1">
              <a:solidFill>
                <a:srgbClr val="0D405F"/>
              </a:solidFill>
            </a:endParaRPr>
          </a:p>
        </p:txBody>
      </p:sp>
      <p:sp>
        <p:nvSpPr>
          <p:cNvPr id="139" name="Google Shape;139;p33"/>
          <p:cNvSpPr txBox="1"/>
          <p:nvPr>
            <p:ph idx="1" type="subTitle"/>
          </p:nvPr>
        </p:nvSpPr>
        <p:spPr>
          <a:xfrm>
            <a:off x="972000" y="1356875"/>
            <a:ext cx="6583500" cy="17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Darlegung der Vorgehensweise und der Methode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Begründung weshalb du gerade so vorgehen wirst</a:t>
            </a:r>
            <a:r>
              <a:rPr lang="en-GB" sz="1400">
                <a:solidFill>
                  <a:srgbClr val="1B2B68"/>
                </a:solidFill>
              </a:rPr>
              <a:t> </a:t>
            </a:r>
            <a:endParaRPr b="1" sz="1400">
              <a:solidFill>
                <a:srgbClr val="1B2B68"/>
              </a:solidFill>
            </a:endParaRPr>
          </a:p>
        </p:txBody>
      </p:sp>
      <p:sp>
        <p:nvSpPr>
          <p:cNvPr id="140" name="Google Shape;140;p33"/>
          <p:cNvSpPr txBox="1"/>
          <p:nvPr/>
        </p:nvSpPr>
        <p:spPr>
          <a:xfrm>
            <a:off x="1204675" y="2827300"/>
            <a:ext cx="6486900" cy="168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Anhand von Methode X werden Effekt A und seine Wirkung analysiert.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dieser Arbeit wird die Methode X maßgeblich für die Untersuchung von Themenbereich A sein.</a:t>
            </a:r>
            <a:endParaRPr b="1"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/>
          <p:nvPr>
            <p:ph idx="1" type="subTitle"/>
          </p:nvPr>
        </p:nvSpPr>
        <p:spPr>
          <a:xfrm>
            <a:off x="972000" y="6512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</a:rPr>
              <a:t>Aufbau </a:t>
            </a: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der</a:t>
            </a:r>
            <a:r>
              <a:rPr b="1" lang="en-GB">
                <a:solidFill>
                  <a:srgbClr val="202F66"/>
                </a:solidFill>
              </a:rPr>
              <a:t> Bachelorarbeit 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46" name="Google Shape;146;p34"/>
          <p:cNvSpPr txBox="1"/>
          <p:nvPr>
            <p:ph idx="1" type="subTitle"/>
          </p:nvPr>
        </p:nvSpPr>
        <p:spPr>
          <a:xfrm>
            <a:off x="972000" y="1385550"/>
            <a:ext cx="6583500" cy="16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Gesamtüberblick über den Aufbau deiner Bachelorarbeit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Darstellung, wie die Forschungsfragen beantwortet werden</a:t>
            </a:r>
            <a:endParaRPr b="1" sz="1400">
              <a:solidFill>
                <a:srgbClr val="1B2B68"/>
              </a:solidFill>
            </a:endParaRPr>
          </a:p>
        </p:txBody>
      </p:sp>
      <p:sp>
        <p:nvSpPr>
          <p:cNvPr id="147" name="Google Shape;147;p34"/>
          <p:cNvSpPr txBox="1"/>
          <p:nvPr/>
        </p:nvSpPr>
        <p:spPr>
          <a:xfrm>
            <a:off x="1204675" y="2827300"/>
            <a:ext cx="6532800" cy="168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vorliegende Arbeit ist folgendermaßen aufgebaut: Das erste Kapitel bildet den theoretischen Rahmen und überprüft aktuelle Literatur. Anschließend wird …</a:t>
            </a:r>
            <a:br>
              <a:rPr i="1" lang="en-GB" sz="1300">
                <a:solidFill>
                  <a:srgbClr val="1B2B68"/>
                </a:solidFill>
              </a:rPr>
            </a:br>
            <a:endParaRPr i="1"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Bachelorarbeit lässt sich in drei Kapitel aufteilen. Zu Beginn wird …</a:t>
            </a:r>
            <a:endParaRPr b="1"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Schreibstil &amp; Kapitel der Einleitung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idx="1" type="subTitle"/>
          </p:nvPr>
        </p:nvSpPr>
        <p:spPr>
          <a:xfrm>
            <a:off x="972000" y="7029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Der Schreibstil der Einleitung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58" name="Google Shape;158;p36"/>
          <p:cNvSpPr txBox="1"/>
          <p:nvPr>
            <p:ph idx="1" type="subTitle"/>
          </p:nvPr>
        </p:nvSpPr>
        <p:spPr>
          <a:xfrm>
            <a:off x="972000" y="1508350"/>
            <a:ext cx="7116900" cy="30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✓"/>
            </a:pPr>
            <a:r>
              <a:rPr lang="en-GB" sz="1400">
                <a:solidFill>
                  <a:srgbClr val="1B2B68"/>
                </a:solidFill>
              </a:rPr>
              <a:t>Kurz, aber präzise schreiben: Qualität statt Quantität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✓"/>
            </a:pPr>
            <a:r>
              <a:rPr lang="en-GB" sz="1400">
                <a:solidFill>
                  <a:srgbClr val="1B2B68"/>
                </a:solidFill>
              </a:rPr>
              <a:t>Einleitung im Präsens und Präteritum oder Perfekt, um Hintergrundinfos zu beschreiben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✓"/>
            </a:pPr>
            <a:r>
              <a:rPr lang="en-GB" sz="1400">
                <a:solidFill>
                  <a:srgbClr val="1B2B68"/>
                </a:solidFill>
              </a:rPr>
              <a:t>das Thema muss interessant dargestellt werden</a:t>
            </a:r>
            <a:endParaRPr sz="14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7"/>
          <p:cNvSpPr txBox="1"/>
          <p:nvPr>
            <p:ph idx="1" type="subTitle"/>
          </p:nvPr>
        </p:nvSpPr>
        <p:spPr>
          <a:xfrm>
            <a:off x="972000" y="7029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Die Unterteilung der Einleitung 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64" name="Google Shape;164;p37"/>
          <p:cNvSpPr txBox="1"/>
          <p:nvPr>
            <p:ph idx="1" type="subTitle"/>
          </p:nvPr>
        </p:nvSpPr>
        <p:spPr>
          <a:xfrm>
            <a:off x="972000" y="1388425"/>
            <a:ext cx="7116600" cy="14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die Einleitung sollte </a:t>
            </a:r>
            <a:r>
              <a:rPr lang="en-GB" sz="1400">
                <a:solidFill>
                  <a:srgbClr val="1B2B68"/>
                </a:solidFill>
              </a:rPr>
              <a:t>möglichst</a:t>
            </a:r>
            <a:r>
              <a:rPr lang="en-GB" sz="1400">
                <a:solidFill>
                  <a:srgbClr val="1B2B68"/>
                </a:solidFill>
              </a:rPr>
              <a:t> </a:t>
            </a:r>
            <a:r>
              <a:rPr lang="en-GB" sz="1400">
                <a:solidFill>
                  <a:srgbClr val="1B2B68"/>
                </a:solidFill>
              </a:rPr>
              <a:t>übersichtlich</a:t>
            </a:r>
            <a:r>
              <a:rPr lang="en-GB" sz="1400">
                <a:solidFill>
                  <a:srgbClr val="1B2B68"/>
                </a:solidFill>
              </a:rPr>
              <a:t> gestaltet werden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eine umfangreiche Einleitung </a:t>
            </a:r>
            <a:r>
              <a:rPr lang="en-GB" sz="1400">
                <a:solidFill>
                  <a:srgbClr val="1B2B68"/>
                </a:solidFill>
              </a:rPr>
              <a:t>kannst du</a:t>
            </a:r>
            <a:r>
              <a:rPr lang="en-GB" sz="1400">
                <a:solidFill>
                  <a:srgbClr val="1B2B68"/>
                </a:solidFill>
              </a:rPr>
              <a:t> nochmal in Unterpunkte einteilen</a:t>
            </a:r>
            <a:endParaRPr sz="14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 u="sng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  <a:highlight>
                <a:srgbClr val="FFFFFF"/>
              </a:highlight>
            </a:endParaRPr>
          </a:p>
        </p:txBody>
      </p:sp>
      <p:sp>
        <p:nvSpPr>
          <p:cNvPr id="165" name="Google Shape;165;p37"/>
          <p:cNvSpPr txBox="1"/>
          <p:nvPr/>
        </p:nvSpPr>
        <p:spPr>
          <a:xfrm>
            <a:off x="1116150" y="2690450"/>
            <a:ext cx="4242000" cy="178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 Unterteilung 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300"/>
              <a:buFont typeface="Times New Roman"/>
              <a:buAutoNum type="arabicPeriod"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Einleitung 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1.1 	Problemstellung 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1.2 	Ziel der Arbeit 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1.3 	Vorgehensweise 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1.4 	Begriffserklärung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Empfohlene Ressourcen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9"/>
          <p:cNvSpPr txBox="1"/>
          <p:nvPr>
            <p:ph type="title"/>
          </p:nvPr>
        </p:nvSpPr>
        <p:spPr>
          <a:xfrm>
            <a:off x="934075" y="651800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Hi, wir sind</a:t>
            </a:r>
            <a:r>
              <a:rPr lang="en-GB"/>
              <a:t> Scribbr 👋</a:t>
            </a:r>
            <a:endParaRPr/>
          </a:p>
        </p:txBody>
      </p:sp>
      <p:sp>
        <p:nvSpPr>
          <p:cNvPr id="176" name="Google Shape;176;p39"/>
          <p:cNvSpPr txBox="1"/>
          <p:nvPr>
            <p:ph idx="1" type="body"/>
          </p:nvPr>
        </p:nvSpPr>
        <p:spPr>
          <a:xfrm>
            <a:off x="934075" y="145110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Wir sind ein 60-köpfiges Team in Amsterdam mit weltweit mehr als 500 Korrektoren und Korrektorinnen. Unser Ziel ist es, Studierenden dabei zu helfen, ihr Studium erfolgreich abzuschließen.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Dafür arbeiten wir jeden Tag an unseren Services: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3"/>
              </a:rPr>
              <a:t>Lektorat &amp; Korrekturlesen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4"/>
              </a:rPr>
              <a:t>Plagiatsprüfung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5"/>
              </a:rPr>
              <a:t>Literatur-Generatoren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 u="sng">
                <a:solidFill>
                  <a:schemeClr val="hlink"/>
                </a:solidFill>
                <a:hlinkClick r:id="rId6"/>
              </a:rPr>
              <a:t>Wissensdatenbank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akademischer </a:t>
            </a:r>
            <a:r>
              <a:rPr lang="en-GB" sz="1400" u="sng">
                <a:solidFill>
                  <a:schemeClr val="hlink"/>
                </a:solidFill>
                <a:hlinkClick r:id="rId7"/>
              </a:rPr>
              <a:t>YouTube Kanal</a:t>
            </a:r>
            <a:endParaRPr b="1" sz="1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0"/>
          <p:cNvSpPr txBox="1"/>
          <p:nvPr>
            <p:ph type="title"/>
          </p:nvPr>
        </p:nvSpPr>
        <p:spPr>
          <a:xfrm>
            <a:off x="934075" y="64317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Diese Präsentation nutzen </a:t>
            </a:r>
            <a:endParaRPr/>
          </a:p>
        </p:txBody>
      </p:sp>
      <p:sp>
        <p:nvSpPr>
          <p:cNvPr id="182" name="Google Shape;182;p40"/>
          <p:cNvSpPr txBox="1"/>
          <p:nvPr>
            <p:ph idx="1" type="body"/>
          </p:nvPr>
        </p:nvSpPr>
        <p:spPr>
          <a:xfrm>
            <a:off x="934075" y="1385100"/>
            <a:ext cx="7529100" cy="36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Diese Präsentation kann frei genutzt werden, um Studierende über die Einleitung der Bachelorarbeit zu informieren. Folgendes ist gestattet: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einer Vorlesung zeigen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Folien verändern oder löschen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/>
              <a:t>diese Präsentation in gedruckter Form oder auf privaten Lernplattformen teilen </a:t>
            </a:r>
            <a:br>
              <a:rPr lang="en-GB" sz="1400"/>
            </a:br>
            <a:r>
              <a:rPr lang="en-GB" sz="1400"/>
              <a:t>(z. B. Moodle, BlackBoard, Google Classroom, etc.)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Wir bitten darum, Scribbr als Urheber für diese Ressource anzugeben.</a:t>
            </a:r>
            <a:br>
              <a:rPr lang="en-GB" sz="1400"/>
            </a:br>
            <a:r>
              <a:rPr lang="en-GB" sz="1400"/>
              <a:t>Fragen oder Feedback? Schreiben Sie eine Email an </a:t>
            </a:r>
            <a:r>
              <a:rPr lang="en-GB" sz="1400"/>
              <a:t>mandy</a:t>
            </a:r>
            <a:r>
              <a:rPr lang="en-GB" sz="1400"/>
              <a:t>@scribbr.com und wir melden uns bei Ihnen!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GB" sz="1500">
                <a:solidFill>
                  <a:schemeClr val="lt2"/>
                </a:solidFill>
              </a:rPr>
              <a:t>Aufbau und Umfang der Einleitung</a:t>
            </a:r>
            <a:endParaRPr sz="1500">
              <a:solidFill>
                <a:schemeClr val="lt2"/>
              </a:solidFill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GB" sz="1500">
                <a:solidFill>
                  <a:schemeClr val="lt2"/>
                </a:solidFill>
              </a:rPr>
              <a:t>Sinn und Zweck der Einleitung</a:t>
            </a:r>
            <a:endParaRPr sz="1500">
              <a:solidFill>
                <a:schemeClr val="lt2"/>
              </a:solidFill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GB" sz="1500">
                <a:solidFill>
                  <a:schemeClr val="lt2"/>
                </a:solidFill>
              </a:rPr>
              <a:t>Der Aufbau im Detail </a:t>
            </a:r>
            <a:endParaRPr sz="1500">
              <a:solidFill>
                <a:schemeClr val="lt2"/>
              </a:solidFill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GB" sz="1500">
                <a:solidFill>
                  <a:schemeClr val="lt2"/>
                </a:solidFill>
              </a:rPr>
              <a:t>Der Schreibstil der Einleitung </a:t>
            </a:r>
            <a:endParaRPr sz="1500">
              <a:solidFill>
                <a:schemeClr val="lt2"/>
              </a:solidFill>
            </a:endParaRPr>
          </a:p>
          <a:p>
            <a:pPr indent="-32385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AutoNum type="arabicPeriod"/>
            </a:pPr>
            <a:r>
              <a:rPr lang="en-GB" sz="1500">
                <a:solidFill>
                  <a:schemeClr val="lt2"/>
                </a:solidFill>
              </a:rPr>
              <a:t>Die Unterteilung der Einleitung</a:t>
            </a:r>
            <a:endParaRPr b="1" sz="1900">
              <a:solidFill>
                <a:schemeClr val="lt2"/>
              </a:solidFill>
            </a:endParaRPr>
          </a:p>
        </p:txBody>
      </p:sp>
      <p:sp>
        <p:nvSpPr>
          <p:cNvPr id="80" name="Google Shape;80;p2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Inhalt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idx="1" type="subTitle"/>
          </p:nvPr>
        </p:nvSpPr>
        <p:spPr>
          <a:xfrm>
            <a:off x="972000" y="476625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Aufbau und Umfang der Einleitung 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1010025" y="1159750"/>
            <a:ext cx="4199100" cy="339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Aufbau </a:t>
            </a:r>
            <a:endParaRPr b="1" sz="1800" u="sng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Ausgangssituation</a:t>
            </a: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&amp; Themendarstellung 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Relevanz des Themas &amp; Motivation 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Problembeschreibung &amp; thematische Abgrenzung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Zielsetzung 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Methode 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✓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Aufbau der Bachelorarbeit</a:t>
            </a:r>
            <a:endParaRPr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5"/>
          <p:cNvSpPr/>
          <p:nvPr/>
        </p:nvSpPr>
        <p:spPr>
          <a:xfrm>
            <a:off x="4827175" y="1939375"/>
            <a:ext cx="313200" cy="2702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accent2"/>
              </a:solidFill>
            </a:endParaRPr>
          </a:p>
        </p:txBody>
      </p:sp>
      <p:sp>
        <p:nvSpPr>
          <p:cNvPr id="88" name="Google Shape;88;p25"/>
          <p:cNvSpPr txBox="1"/>
          <p:nvPr>
            <p:ph idx="1" type="subTitle"/>
          </p:nvPr>
        </p:nvSpPr>
        <p:spPr>
          <a:xfrm>
            <a:off x="5339100" y="2507275"/>
            <a:ext cx="2756700" cy="15669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Umfang </a:t>
            </a:r>
            <a:endParaRPr sz="18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 der Regel </a:t>
            </a:r>
            <a:r>
              <a:rPr b="1"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 bis 10 %</a:t>
            </a: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deiner gesamten Bachelorarbeit </a:t>
            </a:r>
            <a:endParaRPr b="1"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>
            <p:ph idx="1" type="subTitle"/>
          </p:nvPr>
        </p:nvSpPr>
        <p:spPr>
          <a:xfrm>
            <a:off x="862950" y="477250"/>
            <a:ext cx="7418100" cy="9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Sinn und Zweck der </a:t>
            </a: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Einleitung</a:t>
            </a: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 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94" name="Google Shape;94;p26"/>
          <p:cNvSpPr txBox="1"/>
          <p:nvPr>
            <p:ph idx="1" type="subTitle"/>
          </p:nvPr>
        </p:nvSpPr>
        <p:spPr>
          <a:xfrm>
            <a:off x="862950" y="1390150"/>
            <a:ext cx="7820100" cy="2842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</a:rPr>
              <a:t>Vorstellung des Themas – Was charakterisiert das Thema?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</a:rPr>
              <a:t>Vorstellung des Ziels – Was willst du mit der Bachelorarbeit erreichen?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</a:rPr>
              <a:t>Die Lesenden neugierig machen – Was motiviert sie, die Arbeit weiterzulesen?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-317500" lvl="0" marL="45720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  <a:highlight>
                  <a:srgbClr val="FFFFFF"/>
                </a:highlight>
              </a:rPr>
              <a:t>Die Relevanz beschreiben – Was ist die wissenschaftliche Relevanz dieser Bachelorarbeit?</a:t>
            </a:r>
            <a:endParaRPr sz="1400">
              <a:solidFill>
                <a:srgbClr val="1B2B6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7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Aufbau der </a:t>
            </a:r>
            <a:r>
              <a:rPr lang="en-GB" sz="2800"/>
              <a:t>Einleitung der Bachelorarbeit </a:t>
            </a:r>
            <a:endParaRPr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 txBox="1"/>
          <p:nvPr>
            <p:ph idx="1" type="subTitle"/>
          </p:nvPr>
        </p:nvSpPr>
        <p:spPr>
          <a:xfrm>
            <a:off x="972000" y="4869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Der </a:t>
            </a: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Aufbau im Detail</a:t>
            </a:r>
            <a:endParaRPr b="1">
              <a:solidFill>
                <a:srgbClr val="202F66"/>
              </a:solidFill>
            </a:endParaRPr>
          </a:p>
        </p:txBody>
      </p:sp>
      <p:graphicFrame>
        <p:nvGraphicFramePr>
          <p:cNvPr id="105" name="Google Shape;105;p28"/>
          <p:cNvGraphicFramePr/>
          <p:nvPr/>
        </p:nvGraphicFramePr>
        <p:xfrm>
          <a:off x="1062000" y="12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{4D8732BF-050E-4417-BAED-EEA4E28CCF50}</a:tableStyleId>
              </a:tblPr>
              <a:tblGrid>
                <a:gridCol w="2204150"/>
                <a:gridCol w="4815850"/>
              </a:tblGrid>
              <a:tr h="585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Ausgangssituation</a:t>
                      </a: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&amp; Themendarstellung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Einleitung ins Thema und Darlegung des aktuellen Forschungsstands</a:t>
                      </a:r>
                      <a:endParaRPr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Relevanz des Themas &amp; Motivation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Begründung der wissenschaftlichen Relevanz deines Themas und Einordnung ins Fachgebiet</a:t>
                      </a:r>
                      <a:endParaRPr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Problembeschreibung &amp; thematische Abgrenzung 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Darstellung deines Forschungsinteresses durch eine spezifische Forschungsfrage und Begriffserklärungen </a:t>
                      </a:r>
                      <a:endParaRPr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Zielsetzung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Skizzierung der Ziele der Arbeit</a:t>
                      </a:r>
                      <a:endParaRPr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Methode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Darlegung der Vorgehensweise und Methode </a:t>
                      </a:r>
                      <a:endParaRPr sz="10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Aufbau der Bachelorarbeit </a:t>
                      </a:r>
                      <a:endParaRPr b="1" sz="12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solidFill>
                            <a:srgbClr val="1B2B6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Gesamtüberblick über den Aufbau deiner Bachelorarbeit</a:t>
                      </a:r>
                      <a:endParaRPr sz="800">
                        <a:solidFill>
                          <a:srgbClr val="1B2B6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9"/>
          <p:cNvSpPr txBox="1"/>
          <p:nvPr>
            <p:ph idx="1" type="subTitle"/>
          </p:nvPr>
        </p:nvSpPr>
        <p:spPr>
          <a:xfrm>
            <a:off x="972000" y="702900"/>
            <a:ext cx="77076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Ausgangssituation</a:t>
            </a:r>
            <a:r>
              <a:rPr b="1" lang="en-GB">
                <a:solidFill>
                  <a:srgbClr val="202F66"/>
                </a:solidFill>
              </a:rPr>
              <a:t> &amp; Themendarstellung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11" name="Google Shape;111;p29"/>
          <p:cNvSpPr txBox="1"/>
          <p:nvPr>
            <p:ph idx="1" type="subTitle"/>
          </p:nvPr>
        </p:nvSpPr>
        <p:spPr>
          <a:xfrm>
            <a:off x="972000" y="1438125"/>
            <a:ext cx="6899400" cy="12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Einleitung ins Thema anhand eines</a:t>
            </a:r>
            <a:r>
              <a:rPr lang="en-GB" sz="1400">
                <a:solidFill>
                  <a:srgbClr val="1B2B68"/>
                </a:solidFill>
              </a:rPr>
              <a:t> spannende</a:t>
            </a:r>
            <a:r>
              <a:rPr lang="en-GB" sz="1400">
                <a:solidFill>
                  <a:srgbClr val="1B2B68"/>
                </a:solidFill>
              </a:rPr>
              <a:t>n ‚Köders’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erste Informationen und Erläuterung des bisherigen Forschungsstands </a:t>
            </a:r>
            <a:r>
              <a:rPr lang="en-GB" sz="1400">
                <a:solidFill>
                  <a:srgbClr val="1B2B68"/>
                </a:solidFill>
              </a:rPr>
              <a:t> </a:t>
            </a:r>
            <a:endParaRPr b="1" sz="1400">
              <a:solidFill>
                <a:srgbClr val="1B2B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1B2B68"/>
              </a:solidFill>
            </a:endParaRPr>
          </a:p>
        </p:txBody>
      </p:sp>
      <p:sp>
        <p:nvSpPr>
          <p:cNvPr id="112" name="Google Shape;112;p29"/>
          <p:cNvSpPr txBox="1"/>
          <p:nvPr/>
        </p:nvSpPr>
        <p:spPr>
          <a:xfrm>
            <a:off x="1220800" y="2850150"/>
            <a:ext cx="6454200" cy="1498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den letzten Jahren hat die Nutzung von A durch B </a:t>
            </a: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erheblich</a:t>
            </a: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zugenommen und die Wirkung auf C grundlegend </a:t>
            </a: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verändert</a:t>
            </a: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n-GB" sz="1300">
                <a:solidFill>
                  <a:srgbClr val="1B2B68"/>
                </a:solidFill>
              </a:rPr>
            </a:br>
            <a:endParaRPr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highlight>
                <a:srgbClr val="C9DAF8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 % der deutschen Bevölkerungen haben sich schon einmal mit Thema A auseinandergesetzt.</a:t>
            </a:r>
            <a:endParaRPr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0"/>
          <p:cNvSpPr txBox="1"/>
          <p:nvPr>
            <p:ph idx="1" type="subTitle"/>
          </p:nvPr>
        </p:nvSpPr>
        <p:spPr>
          <a:xfrm>
            <a:off x="972000" y="7029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Relevanz</a:t>
            </a:r>
            <a:r>
              <a:rPr b="1" lang="en-GB">
                <a:solidFill>
                  <a:srgbClr val="202F66"/>
                </a:solidFill>
              </a:rPr>
              <a:t> des Themas &amp; Motivation</a:t>
            </a:r>
            <a:endParaRPr b="1">
              <a:solidFill>
                <a:srgbClr val="202F66"/>
              </a:solidFill>
            </a:endParaRPr>
          </a:p>
        </p:txBody>
      </p:sp>
      <p:sp>
        <p:nvSpPr>
          <p:cNvPr id="118" name="Google Shape;118;p30"/>
          <p:cNvSpPr txBox="1"/>
          <p:nvPr>
            <p:ph idx="1" type="subTitle"/>
          </p:nvPr>
        </p:nvSpPr>
        <p:spPr>
          <a:xfrm>
            <a:off x="972000" y="1437650"/>
            <a:ext cx="6583500" cy="11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Begründung der wissenschaftlichen Relevanz deines Themas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Einordnung des Themas ins Fachgebiet 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Darlegung deiner persönlichen Motivation </a:t>
            </a:r>
            <a:endParaRPr b="1" sz="1200"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1204675" y="2844575"/>
            <a:ext cx="6486900" cy="149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Aktuelle Forschungsliteratur beschäftigt sich mit der Auswirkung von A auf B, allerdings ist über den Bezug zu C bislang wenig bekannt.</a:t>
            </a:r>
            <a:br>
              <a:rPr lang="en-GB" sz="1300">
                <a:solidFill>
                  <a:srgbClr val="1B2B68"/>
                </a:solidFill>
              </a:rPr>
            </a:br>
            <a:endParaRPr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highlight>
                <a:srgbClr val="C9DAF8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Durch die zunehmende Präsenz von A ist Thema B in den wissenschaftlichen Fokus gerückt.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 txBox="1"/>
          <p:nvPr>
            <p:ph idx="1" type="subTitle"/>
          </p:nvPr>
        </p:nvSpPr>
        <p:spPr>
          <a:xfrm>
            <a:off x="920300" y="651200"/>
            <a:ext cx="7200000" cy="5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02F66"/>
                </a:solidFill>
                <a:highlight>
                  <a:srgbClr val="FFFFFF"/>
                </a:highlight>
              </a:rPr>
              <a:t>Problembeschreibung</a:t>
            </a:r>
            <a:r>
              <a:rPr b="1" lang="en-GB">
                <a:solidFill>
                  <a:srgbClr val="202F66"/>
                </a:solidFill>
              </a:rPr>
              <a:t> &amp; thematische Abgrenzung </a:t>
            </a:r>
            <a:endParaRPr b="1">
              <a:solidFill>
                <a:srgbClr val="202F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D405F"/>
              </a:solidFill>
            </a:endParaRPr>
          </a:p>
        </p:txBody>
      </p:sp>
      <p:sp>
        <p:nvSpPr>
          <p:cNvPr id="125" name="Google Shape;125;p31"/>
          <p:cNvSpPr txBox="1"/>
          <p:nvPr>
            <p:ph idx="1" type="subTitle"/>
          </p:nvPr>
        </p:nvSpPr>
        <p:spPr>
          <a:xfrm>
            <a:off x="920300" y="1729600"/>
            <a:ext cx="7772400" cy="10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Darstellung deines Forschungsinteresses durch eine spezifische Forschungsfrage</a:t>
            </a:r>
            <a:endParaRPr sz="1400">
              <a:solidFill>
                <a:srgbClr val="1B2B68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400"/>
              <a:buChar char="●"/>
            </a:pPr>
            <a:r>
              <a:rPr lang="en-GB" sz="1400">
                <a:solidFill>
                  <a:srgbClr val="1B2B68"/>
                </a:solidFill>
              </a:rPr>
              <a:t>erkläre, wenn nötig, </a:t>
            </a:r>
            <a:r>
              <a:rPr lang="en-GB" sz="1400">
                <a:solidFill>
                  <a:srgbClr val="1B2B68"/>
                </a:solidFill>
              </a:rPr>
              <a:t>schwierige Begriffe </a:t>
            </a:r>
            <a:endParaRPr b="1" sz="1200">
              <a:solidFill>
                <a:srgbClr val="1B2B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1"/>
          <p:cNvSpPr txBox="1"/>
          <p:nvPr/>
        </p:nvSpPr>
        <p:spPr>
          <a:xfrm>
            <a:off x="1204675" y="2835950"/>
            <a:ext cx="6486900" cy="1683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1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vorliegende Arbeit beschäftigt sich mit der Fragestellung A, um umfangreiche Kenntnisse zu Thema B zu erlangen.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300">
              <a:solidFill>
                <a:srgbClr val="1B2B6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rPr>
              <a:t>Beispielformulierung 2</a:t>
            </a:r>
            <a:endParaRPr b="1"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1B2B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Die Bachelorarbeit behandelt Problemstellung A, die sich insbesondere mit Aspekt B auseinandersetzt.</a:t>
            </a:r>
            <a:endParaRPr sz="1300">
              <a:solidFill>
                <a:srgbClr val="1B2B6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B2B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B2B6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B2B68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