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Work Sans"/>
      <p:regular r:id="rId37"/>
      <p:bold r:id="rId38"/>
      <p:italic r:id="rId39"/>
      <p:boldItalic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WorkSans-boldItalic.fntdata"/><Relationship Id="rId20" Type="http://schemas.openxmlformats.org/officeDocument/2006/relationships/slide" Target="slides/slide15.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7.xml"/><Relationship Id="rId44" Type="http://schemas.openxmlformats.org/officeDocument/2006/relationships/font" Target="fonts/OpenSans-boldItalic.fntdata"/><Relationship Id="rId21" Type="http://schemas.openxmlformats.org/officeDocument/2006/relationships/slide" Target="slides/slide16.xml"/><Relationship Id="rId43" Type="http://schemas.openxmlformats.org/officeDocument/2006/relationships/font" Target="fonts/OpenSans-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WorkSans-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WorkSans-italic.fntdata"/><Relationship Id="rId16" Type="http://schemas.openxmlformats.org/officeDocument/2006/relationships/slide" Target="slides/slide11.xml"/><Relationship Id="rId38" Type="http://schemas.openxmlformats.org/officeDocument/2006/relationships/font" Target="fonts/WorkSans-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nl/category/scriptie-structuur/"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nl/scriptie-structuur/voorwoord-van-de-thesi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nl/scriptie-structuur/management-samenvatting-abstract-van-een-scriptie/"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nl/scriptie-structuur/inhoudsopgave-scriptie/" TargetMode="External"/><Relationship Id="rId3" Type="http://schemas.openxmlformats.org/officeDocument/2006/relationships/hyperlink" Target="https://www.scribbr.nl/apa-stijl/inhoudsopgave/"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nl/scriptie-structuur/figuren-en-tabellenlijst-in-je-scriptie/"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nl/scriptie-structuur/afkortingenlijst-van-de-scriptie/" TargetMode="External"/><Relationship Id="rId3" Type="http://schemas.openxmlformats.org/officeDocument/2006/relationships/hyperlink" Target="https://www.scribbr.nl/apa-stijl/hoe-gebruik-je-afkortingen-volgens-apa-je-scriptie/"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ev-wordpress.scribbr.nl/academische-stijlregels/werkwoordstijden-per-scriptieonderdeel/"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nl/scriptie-structuur/een-inleiding-schrijven-voor-je-scriptie/" TargetMode="External"/><Relationship Id="rId3" Type="http://schemas.openxmlformats.org/officeDocument/2006/relationships/hyperlink" Target="https://www.scribbr.nl/scriptie-structuur/leeswijzer-scriptie/" TargetMode="External"/><Relationship Id="rId4" Type="http://schemas.openxmlformats.org/officeDocument/2006/relationships/hyperlink" Target="https://www.scribbr.nl/taalregels-schrijftips/standaardzinnen-leeswijzer/"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nl/scriptie-structuur/hoe-doe-je-literatuuronderzoek/" TargetMode="External"/><Relationship Id="rId3" Type="http://schemas.openxmlformats.org/officeDocument/2006/relationships/hyperlink" Target="https://www.scribbr.nl/scriptie-structuur/theoretisch-kader-van-scriptie/"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nl/scriptie-structuur/methodologie-in-je-scriptie/" TargetMode="External"/><Relationship Id="rId3" Type="http://schemas.openxmlformats.org/officeDocument/2006/relationships/hyperlink" Target="https://www.scribbr.nl/onderzoeksmethoden/reproduceerbaarheid-repliceerbaarheid/"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nl/scriptie-structuur/onderzoeksresultaten/#:~:text=Als%20je%20onderzoek%20is%20uitgevoerd,of%20deelhypotheses%20bevestigd%20of%20ontkracht"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nl/scriptie-structuur/discussie-scriptie/" TargetMode="External"/><Relationship Id="rId3" Type="http://schemas.openxmlformats.org/officeDocument/2006/relationships/hyperlink" Target="https://www.scribbr.nl/taalregels-schrijftips/standaardzinnen-discussie/" TargetMode="External"/><Relationship Id="rId4" Type="http://schemas.openxmlformats.org/officeDocument/2006/relationships/hyperlink" Target="https://www.scribbr.nl/taalregels-schrijftips/standaardzinnen-beperkingen-scriptie/"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cribbr.nl/scriptie-structuur/conclusie-scriptie/" TargetMode="External"/><Relationship Id="rId3" Type="http://schemas.openxmlformats.org/officeDocument/2006/relationships/hyperlink" Target="http://www.scribbr.nl/scriptie-structuur/conclusie-scriptie/"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nl/bronnengenerator/apa/" TargetMode="External"/><Relationship Id="rId3" Type="http://schemas.openxmlformats.org/officeDocument/2006/relationships/hyperlink" Target="https://www.scribbr.nl/bronnengenerator/mla/" TargetMode="External"/><Relationship Id="rId4" Type="http://schemas.openxmlformats.org/officeDocument/2006/relationships/hyperlink" Target="https://www.scribbr.nl/category/apa-stijl/" TargetMode="External"/><Relationship Id="rId5" Type="http://schemas.openxmlformats.org/officeDocument/2006/relationships/hyperlink" Target="https://www.scribbr.nl/category/apa-voorbeelden/"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nl/scriptie-structuur/bijlage-scriptie/"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nl/scriptie-structuur/titelpagina-voor-je-scriptie/" TargetMode="External"/><Relationship Id="rId3" Type="http://schemas.openxmlformats.org/officeDocument/2006/relationships/hyperlink" Target="https://www.scribbr.nl/apa-stijl/titelpagina/"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6e89af7d6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e89af7d6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202F66"/>
                </a:solidFill>
              </a:rPr>
              <a:t>Deze collegeslides zijn gebaseerd op Scribbrs Knowledge Base artikel </a:t>
            </a:r>
            <a:r>
              <a:rPr i="1" lang="en-GB">
                <a:solidFill>
                  <a:srgbClr val="202F66"/>
                </a:solidFill>
              </a:rPr>
              <a:t>Structuur en indeling van een scriptie</a:t>
            </a:r>
            <a:r>
              <a:rPr lang="en-GB">
                <a:solidFill>
                  <a:srgbClr val="202F66"/>
                </a:solidFill>
              </a:rPr>
              <a:t>, dat je kunt vinden via de volgende link:</a:t>
            </a:r>
            <a:r>
              <a:rPr lang="en-GB"/>
              <a:t> </a:t>
            </a:r>
            <a:r>
              <a:rPr lang="en-GB" u="sng">
                <a:solidFill>
                  <a:schemeClr val="hlink"/>
                </a:solidFill>
                <a:hlinkClick r:id="rId2"/>
              </a:rPr>
              <a:t>https://www.scribbr.nl/category/scriptie-structuur/</a:t>
            </a:r>
            <a:r>
              <a:rPr lang="en-GB"/>
              <a:t>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GB">
                <a:solidFill>
                  <a:srgbClr val="202F66"/>
                </a:solidFill>
              </a:rPr>
              <a:t>Als je deze presentatie wilt aanpassen, doe je dat als volgt:</a:t>
            </a:r>
            <a:endParaRPr b="1">
              <a:solidFill>
                <a:srgbClr val="202F66"/>
              </a:solidFill>
            </a:endParaRPr>
          </a:p>
          <a:p>
            <a:pPr indent="0" lvl="0" marL="0" rtl="0" algn="l">
              <a:spcBef>
                <a:spcPts val="0"/>
              </a:spcBef>
              <a:spcAft>
                <a:spcPts val="0"/>
              </a:spcAft>
              <a:buClr>
                <a:schemeClr val="dk1"/>
              </a:buClr>
              <a:buSzPts val="1100"/>
              <a:buFont typeface="Arial"/>
              <a:buNone/>
            </a:pPr>
            <a:r>
              <a:t/>
            </a:r>
            <a:endParaRPr b="1">
              <a:solidFill>
                <a:srgbClr val="202F66"/>
              </a:solidFill>
            </a:endParaRPr>
          </a:p>
          <a:p>
            <a:pPr indent="-298450" lvl="0" marL="457200" rtl="0" algn="l">
              <a:spcBef>
                <a:spcPts val="0"/>
              </a:spcBef>
              <a:spcAft>
                <a:spcPts val="0"/>
              </a:spcAft>
              <a:buClr>
                <a:srgbClr val="202F66"/>
              </a:buClr>
              <a:buSzPts val="1100"/>
              <a:buAutoNum type="arabicPeriod"/>
            </a:pPr>
            <a:r>
              <a:rPr lang="en-GB">
                <a:solidFill>
                  <a:srgbClr val="202F66"/>
                </a:solidFill>
              </a:rPr>
              <a:t>Klik op “Bestand” in de linkerbovenhoek</a:t>
            </a:r>
            <a:endParaRPr>
              <a:solidFill>
                <a:srgbClr val="202F66"/>
              </a:solidFill>
            </a:endParaRPr>
          </a:p>
          <a:p>
            <a:pPr indent="-298450" lvl="0" marL="457200" rtl="0" algn="l">
              <a:spcBef>
                <a:spcPts val="0"/>
              </a:spcBef>
              <a:spcAft>
                <a:spcPts val="0"/>
              </a:spcAft>
              <a:buClr>
                <a:srgbClr val="202F66"/>
              </a:buClr>
              <a:buSzPts val="1100"/>
              <a:buAutoNum type="arabicPeriod"/>
            </a:pPr>
            <a:r>
              <a:rPr lang="en-GB">
                <a:solidFill>
                  <a:srgbClr val="202F66"/>
                </a:solidFill>
              </a:rPr>
              <a:t>Klik op “Maak een kopie”</a:t>
            </a:r>
            <a:endParaRPr>
              <a:solidFill>
                <a:srgbClr val="202F66"/>
              </a:solidFill>
            </a:endParaRPr>
          </a:p>
          <a:p>
            <a:pPr indent="-298450" lvl="0" marL="457200" rtl="0" algn="l">
              <a:spcBef>
                <a:spcPts val="0"/>
              </a:spcBef>
              <a:spcAft>
                <a:spcPts val="0"/>
              </a:spcAft>
              <a:buClr>
                <a:srgbClr val="202F66"/>
              </a:buClr>
              <a:buSzPts val="1100"/>
              <a:buAutoNum type="arabicPeriod"/>
            </a:pPr>
            <a:r>
              <a:rPr lang="en-GB">
                <a:solidFill>
                  <a:srgbClr val="202F66"/>
                </a:solidFill>
              </a:rPr>
              <a:t>Selecteer “Gehele presentatie”</a:t>
            </a:r>
            <a:endParaRPr>
              <a:solidFill>
                <a:srgbClr val="202F66"/>
              </a:solidFill>
            </a:endParaRPr>
          </a:p>
          <a:p>
            <a:pPr indent="-298450" lvl="0" marL="457200" rtl="0" algn="l">
              <a:spcBef>
                <a:spcPts val="0"/>
              </a:spcBef>
              <a:spcAft>
                <a:spcPts val="0"/>
              </a:spcAft>
              <a:buClr>
                <a:srgbClr val="202F66"/>
              </a:buClr>
              <a:buSzPts val="1100"/>
              <a:buAutoNum type="arabicPeriod"/>
            </a:pPr>
            <a:r>
              <a:rPr lang="en-GB">
                <a:solidFill>
                  <a:srgbClr val="202F66"/>
                </a:solidFill>
              </a:rPr>
              <a:t>Sla de presentatie op in je persoonlijke Google Drive</a:t>
            </a:r>
            <a:endParaRPr>
              <a:solidFill>
                <a:srgbClr val="202F66"/>
              </a:solidFill>
            </a:endParaRPr>
          </a:p>
          <a:p>
            <a:pPr indent="-298450" lvl="0" marL="457200" rtl="0" algn="l">
              <a:spcBef>
                <a:spcPts val="0"/>
              </a:spcBef>
              <a:spcAft>
                <a:spcPts val="0"/>
              </a:spcAft>
              <a:buClr>
                <a:srgbClr val="202F66"/>
              </a:buClr>
              <a:buSzPts val="1100"/>
              <a:buAutoNum type="arabicPeriod"/>
            </a:pPr>
            <a:r>
              <a:rPr lang="en-GB">
                <a:solidFill>
                  <a:srgbClr val="202F66"/>
                </a:solidFill>
              </a:rPr>
              <a:t>Nu kun je de kopie van de presentatie bewerken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8f961843ba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8f961843ba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Een voorwoord bevat vaak informatie over je onderwijsinstelling, studie (en eventueel het stagebedrijf of de opdrachtgever). Meestal geef je aan welke route je hebt afgelegd voorafgaand aan of tijdens je scriptie. Ook bedank je mensen die je op welke manier dan ook hebben geholpen bij je scriptie.</a:t>
            </a:r>
            <a:endParaRPr/>
          </a:p>
          <a:p>
            <a:pPr indent="-298450" lvl="0" marL="457200" rtl="0" algn="l">
              <a:spcBef>
                <a:spcPts val="0"/>
              </a:spcBef>
              <a:spcAft>
                <a:spcPts val="0"/>
              </a:spcAft>
              <a:buSzPts val="1100"/>
              <a:buChar char="●"/>
            </a:pPr>
            <a:r>
              <a:rPr lang="en-GB"/>
              <a:t>Dit onderdeel is vaak persoonlijker en daardoor minder formeel dan de rest van je scriptie. Je kunt gebruikmaken van “ik” en “jij” (of “u”).</a:t>
            </a:r>
            <a:endParaRPr/>
          </a:p>
          <a:p>
            <a:pPr indent="-298450" lvl="0" marL="457200" rtl="0" algn="l">
              <a:spcBef>
                <a:spcPts val="0"/>
              </a:spcBef>
              <a:spcAft>
                <a:spcPts val="0"/>
              </a:spcAft>
              <a:buSzPts val="1100"/>
              <a:buChar char="●"/>
            </a:pPr>
            <a:r>
              <a:rPr lang="en-GB"/>
              <a:t>Je kunt zelf bepalen wie je bedankt, maar het is altijd belangrijk om je begeleiders en proefpersonen te noemen. </a:t>
            </a:r>
            <a:endParaRPr b="1"/>
          </a:p>
          <a:p>
            <a:pPr indent="-298450" lvl="0" marL="457200" rtl="0" algn="l">
              <a:spcBef>
                <a:spcPts val="0"/>
              </a:spcBef>
              <a:spcAft>
                <a:spcPts val="0"/>
              </a:spcAft>
              <a:buSzPts val="1100"/>
              <a:buChar char="●"/>
            </a:pPr>
            <a:r>
              <a:rPr b="1" lang="en-GB"/>
              <a:t>Vraag voor het publiek: </a:t>
            </a:r>
            <a:r>
              <a:rPr lang="en-GB"/>
              <a:t>Het volgende onderdeel is de samenvatting (of een abstract). Dit is best een lastig onderdeel. Wat is het doel van je samenvatting?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Artikel </a:t>
            </a:r>
            <a:r>
              <a:rPr i="1" lang="en-GB"/>
              <a:t>Een goed voorwoord voor je scriptie schrijven</a:t>
            </a:r>
            <a:r>
              <a:rPr lang="en-GB"/>
              <a:t>: </a:t>
            </a:r>
            <a:r>
              <a:rPr lang="en-GB" u="sng">
                <a:solidFill>
                  <a:schemeClr val="hlink"/>
                </a:solidFill>
                <a:hlinkClick r:id="rId2"/>
              </a:rPr>
              <a:t>https://www.scribbr.nl/scriptie-structuur/voorwoord-van-de-thesis/</a:t>
            </a:r>
            <a:r>
              <a:rPr lang="en-GB"/>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8f961843ba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8f961843ba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Een abstract is een korte samenvatting van je gehele scriptie. Hierdoor kan de lezer je onderwerp en bevindingen begrijpen zonder de hele tekst te hoeven lezen.</a:t>
            </a:r>
            <a:endParaRPr/>
          </a:p>
          <a:p>
            <a:pPr indent="-298450" lvl="0" marL="457200" rtl="0" algn="l">
              <a:spcBef>
                <a:spcPts val="0"/>
              </a:spcBef>
              <a:spcAft>
                <a:spcPts val="0"/>
              </a:spcAft>
              <a:buSzPts val="1100"/>
              <a:buChar char="●"/>
            </a:pPr>
            <a:r>
              <a:rPr lang="en-GB"/>
              <a:t>Je samenvatting bevat het onderwerp en de doelen van je onderzoek, je methodologie, een korte beschrijving van de bevindingen, en je conclusies.</a:t>
            </a:r>
            <a:endParaRPr/>
          </a:p>
          <a:p>
            <a:pPr indent="-298450" lvl="0" marL="457200" rtl="0" algn="l">
              <a:spcBef>
                <a:spcPts val="0"/>
              </a:spcBef>
              <a:spcAft>
                <a:spcPts val="0"/>
              </a:spcAft>
              <a:buSzPts val="1100"/>
              <a:buChar char="●"/>
            </a:pPr>
            <a:r>
              <a:rPr lang="en-GB"/>
              <a:t>Een samenvatting is niet hetzelfde als een introductie. Je introduceert niet alleen het onderwerp, je bespreekt daadwerkelijk de gehele tekst. Ook vormt je samenvatting geen leeswijzer. Deze volgt later, aan het eind van je introductie.</a:t>
            </a:r>
            <a:endParaRPr/>
          </a:p>
          <a:p>
            <a:pPr indent="-298450" lvl="0" marL="457200" rtl="0" algn="l">
              <a:spcBef>
                <a:spcPts val="0"/>
              </a:spcBef>
              <a:spcAft>
                <a:spcPts val="0"/>
              </a:spcAft>
              <a:buSzPts val="1100"/>
              <a:buChar char="●"/>
            </a:pPr>
            <a:r>
              <a:rPr lang="en-GB"/>
              <a:t>Daarom kun je de samenvatting pas schrijven als je de hoofdtekst hebt afgerond. Je moet eerst de structuur en inhoud van je scriptie bepalen voordat je deze kunt samenvatten.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Artikel </a:t>
            </a:r>
            <a:r>
              <a:rPr i="1" lang="en-GB"/>
              <a:t>Samenvatting (abstract) van een scriptie</a:t>
            </a:r>
            <a:r>
              <a:rPr lang="en-GB"/>
              <a:t>: </a:t>
            </a:r>
            <a:r>
              <a:rPr lang="en-GB" u="sng">
                <a:solidFill>
                  <a:schemeClr val="hlink"/>
                </a:solidFill>
                <a:hlinkClick r:id="rId2"/>
              </a:rPr>
              <a:t>https://www.scribbr.nl/scriptie-structuur/management-samenvatting-abstract-van-een-scriptie/</a:t>
            </a:r>
            <a:r>
              <a:rPr lang="en-GB"/>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8f961843ba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8f961843b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De inhoudsopgave toont alle onderdelen van je scriptie en de paginanummers waarop deze onderdelen te vinden zijn.</a:t>
            </a:r>
            <a:endParaRPr/>
          </a:p>
          <a:p>
            <a:pPr indent="-298450" lvl="0" marL="457200" rtl="0" algn="l">
              <a:spcBef>
                <a:spcPts val="0"/>
              </a:spcBef>
              <a:spcAft>
                <a:spcPts val="0"/>
              </a:spcAft>
              <a:buSzPts val="1100"/>
              <a:buChar char="●"/>
            </a:pPr>
            <a:r>
              <a:rPr lang="en-GB"/>
              <a:t>De titelpagina, het voorwoord en de samenvatting worden niet opgenomen in je inhoudsopgave, omdat deze onderdelen voorafgaan aan de inhoudsopgave.</a:t>
            </a:r>
            <a:endParaRPr/>
          </a:p>
          <a:p>
            <a:pPr indent="-298450" lvl="0" marL="457200" rtl="0" algn="l">
              <a:spcBef>
                <a:spcPts val="0"/>
              </a:spcBef>
              <a:spcAft>
                <a:spcPts val="0"/>
              </a:spcAft>
              <a:buSzPts val="1100"/>
              <a:buChar char="●"/>
            </a:pPr>
            <a:r>
              <a:rPr lang="en-GB"/>
              <a:t>Het kan lastig zijn om je inhoudsopgave handmatig op te maken en bij te houden, dus het is handig om deze automatisch te genereren in Word.</a:t>
            </a:r>
            <a:endParaRPr/>
          </a:p>
          <a:p>
            <a:pPr indent="-298450" lvl="0" marL="457200" rtl="0" algn="l">
              <a:spcBef>
                <a:spcPts val="0"/>
              </a:spcBef>
              <a:spcAft>
                <a:spcPts val="0"/>
              </a:spcAft>
              <a:buSzPts val="1100"/>
              <a:buChar char="●"/>
            </a:pPr>
            <a:r>
              <a:rPr lang="en-GB"/>
              <a:t>Zorg ervoor dat je koppen duidelijk en consistent zijn opgemaakt in je tekst (nummering, hoofdlettergebruik), zodat je inhoudsopgave prettig leest. De APA-stijl heeft specifieke richtlijnen voor kopstijlen.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Artikel </a:t>
            </a:r>
            <a:r>
              <a:rPr i="1" lang="en-GB"/>
              <a:t>Inhoudsopgave van een scriptie:</a:t>
            </a:r>
            <a:r>
              <a:rPr lang="en-GB"/>
              <a:t> </a:t>
            </a:r>
            <a:r>
              <a:rPr lang="en-GB" u="sng">
                <a:solidFill>
                  <a:schemeClr val="hlink"/>
                </a:solidFill>
                <a:hlinkClick r:id="rId2"/>
              </a:rPr>
              <a:t>https://www.scribbr.nl/scriptie-structuur/inhoudsopgave-scriptie/</a:t>
            </a:r>
            <a:endParaRPr/>
          </a:p>
          <a:p>
            <a:pPr indent="0" lvl="0" marL="0" rtl="0" algn="l">
              <a:spcBef>
                <a:spcPts val="0"/>
              </a:spcBef>
              <a:spcAft>
                <a:spcPts val="0"/>
              </a:spcAft>
              <a:buNone/>
            </a:pPr>
            <a:r>
              <a:rPr lang="en-GB"/>
              <a:t>Artikel </a:t>
            </a:r>
            <a:r>
              <a:rPr i="1" lang="en-GB"/>
              <a:t>APA-stijl richtlijnen voor de inhoudsopgave: </a:t>
            </a:r>
            <a:r>
              <a:rPr lang="en-GB" u="sng">
                <a:solidFill>
                  <a:schemeClr val="hlink"/>
                </a:solidFill>
                <a:hlinkClick r:id="rId3"/>
              </a:rPr>
              <a:t>https://www.scribbr.nl/apa-stijl/inhoudsopgave/</a:t>
            </a:r>
            <a:r>
              <a:rPr lang="en-GB"/>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8f961843ba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8f961843ba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Als je veel tabellen en/of figuren toevoegt aan je scriptie, is het een goed idee om een lijst toe te voegen, zodat lezers kunnen zien op welke pagina ze staan.</a:t>
            </a:r>
            <a:endParaRPr/>
          </a:p>
          <a:p>
            <a:pPr indent="-298450" lvl="0" marL="457200" rtl="0" algn="l">
              <a:spcBef>
                <a:spcPts val="0"/>
              </a:spcBef>
              <a:spcAft>
                <a:spcPts val="0"/>
              </a:spcAft>
              <a:buSzPts val="1100"/>
              <a:buChar char="●"/>
            </a:pPr>
            <a:r>
              <a:rPr lang="en-GB"/>
              <a:t>Tabellen en figuren worden apart genummerd en worden ieder in een aparte sub-lijst gezet.</a:t>
            </a:r>
            <a:endParaRPr/>
          </a:p>
          <a:p>
            <a:pPr indent="-298450" lvl="0" marL="457200" rtl="0" algn="l">
              <a:spcBef>
                <a:spcPts val="0"/>
              </a:spcBef>
              <a:spcAft>
                <a:spcPts val="0"/>
              </a:spcAft>
              <a:buSzPts val="1100"/>
              <a:buChar char="●"/>
            </a:pPr>
            <a:r>
              <a:rPr lang="en-GB"/>
              <a:t>Zorg ervoor dat je alle tabellen en figuren uit je scriptie opneemt in je lijst.</a:t>
            </a:r>
            <a:endParaRPr/>
          </a:p>
          <a:p>
            <a:pPr indent="-298450" lvl="0" marL="457200" rtl="0" algn="l">
              <a:spcBef>
                <a:spcPts val="0"/>
              </a:spcBef>
              <a:spcAft>
                <a:spcPts val="0"/>
              </a:spcAft>
              <a:buSzPts val="1100"/>
              <a:buChar char="●"/>
            </a:pPr>
            <a:r>
              <a:rPr lang="en-GB"/>
              <a:t>Plaats ze in de volgorde waarin ze aan bod komen in de tekst.</a:t>
            </a:r>
            <a:endParaRPr/>
          </a:p>
          <a:p>
            <a:pPr indent="-298450" lvl="0" marL="457200" rtl="0" algn="l">
              <a:spcBef>
                <a:spcPts val="0"/>
              </a:spcBef>
              <a:spcAft>
                <a:spcPts val="0"/>
              </a:spcAft>
              <a:buSzPts val="1100"/>
              <a:buChar char="●"/>
            </a:pPr>
            <a:r>
              <a:rPr lang="en-GB"/>
              <a:t>Een lijst van figuren en tabellen wordt op dezelfde manier opgemaakt als de inhoudsopgave.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Artikel </a:t>
            </a:r>
            <a:r>
              <a:rPr i="1" lang="en-GB"/>
              <a:t>Figuren- en tabellenlijst in je scriptie</a:t>
            </a:r>
            <a:r>
              <a:rPr lang="en-GB"/>
              <a:t>: </a:t>
            </a:r>
            <a:r>
              <a:rPr lang="en-GB" u="sng">
                <a:solidFill>
                  <a:schemeClr val="hlink"/>
                </a:solidFill>
                <a:hlinkClick r:id="rId2"/>
              </a:rPr>
              <a:t>https://www.scribbr.nl/scriptie-structuur/figuren-en-tabellenlijst-in-je-scriptie/</a:t>
            </a:r>
            <a:r>
              <a:rPr lang="en-GB"/>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8f961843ba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8f961843b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Je kunt een lijst met afkortingen toevoegen als je heel veel afkortingen gebruikt in je scriptie.</a:t>
            </a:r>
            <a:endParaRPr/>
          </a:p>
          <a:p>
            <a:pPr indent="-298450" lvl="0" marL="457200" rtl="0" algn="l">
              <a:spcBef>
                <a:spcPts val="0"/>
              </a:spcBef>
              <a:spcAft>
                <a:spcPts val="0"/>
              </a:spcAft>
              <a:buSzPts val="1100"/>
              <a:buChar char="●"/>
            </a:pPr>
            <a:r>
              <a:rPr lang="en-GB"/>
              <a:t>Je moet de afkorting altijd introduceren als je deze voor het eerst noemt in de tekst, maar het kan zeker bij lange scripties fijn zijn voor lezers om een compleet overzicht te hebben.</a:t>
            </a:r>
            <a:endParaRPr/>
          </a:p>
          <a:p>
            <a:pPr indent="-298450" lvl="0" marL="457200" rtl="0" algn="l">
              <a:spcBef>
                <a:spcPts val="0"/>
              </a:spcBef>
              <a:spcAft>
                <a:spcPts val="0"/>
              </a:spcAft>
              <a:buSzPts val="1100"/>
              <a:buChar char="●"/>
            </a:pPr>
            <a:r>
              <a:rPr lang="en-GB"/>
              <a:t>Afkortingen worden opgesomd en gedefinieerd in alfabetische volgorde (niet de volgorde waarin ze voorkomen in de tekst). Dit maakt het makkelijker om een afkorting op te zoeken.</a:t>
            </a:r>
            <a:endParaRPr/>
          </a:p>
          <a:p>
            <a:pPr indent="-298450" lvl="0" marL="457200" rtl="0" algn="l">
              <a:spcBef>
                <a:spcPts val="0"/>
              </a:spcBef>
              <a:spcAft>
                <a:spcPts val="0"/>
              </a:spcAft>
              <a:buSzPts val="1100"/>
              <a:buChar char="●"/>
            </a:pPr>
            <a:r>
              <a:rPr lang="en-GB"/>
              <a:t>Afkortingen die heel gebruikelijk zijn, voeg je niet toe aan je lijst. Je hoeft deze ook niet te introduceren of definiëren in de hoofdtekst. Een voorbeeld is tv of VS.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Artikel </a:t>
            </a:r>
            <a:r>
              <a:rPr i="1" lang="en-GB"/>
              <a:t>Afkortingenlijst van de scriptie:</a:t>
            </a:r>
            <a:r>
              <a:rPr lang="en-GB"/>
              <a:t> </a:t>
            </a:r>
            <a:r>
              <a:rPr lang="en-GB" u="sng">
                <a:solidFill>
                  <a:schemeClr val="hlink"/>
                </a:solidFill>
                <a:hlinkClick r:id="rId2"/>
              </a:rPr>
              <a:t>https://www.scribbr.nl/scriptie-structuur/afkortingenlijst-van-de-scriptie/</a:t>
            </a:r>
            <a:r>
              <a:rPr lang="en-GB"/>
              <a:t> </a:t>
            </a:r>
            <a:br>
              <a:rPr lang="en-GB"/>
            </a:br>
            <a:r>
              <a:rPr lang="en-GB"/>
              <a:t>Artikel </a:t>
            </a:r>
            <a:r>
              <a:rPr i="1" lang="en-GB"/>
              <a:t>Hoe gebruik je volgens APA afkortingen in je scriptie</a:t>
            </a:r>
            <a:r>
              <a:rPr lang="en-GB"/>
              <a:t>: </a:t>
            </a:r>
            <a:r>
              <a:rPr lang="en-GB" u="sng">
                <a:solidFill>
                  <a:schemeClr val="hlink"/>
                </a:solidFill>
                <a:hlinkClick r:id="rId3"/>
              </a:rPr>
              <a:t>https://www.scribbr.nl/apa-stijl/hoe-gebruik-je-afkortingen-volgens-apa-je-scriptie/</a:t>
            </a:r>
            <a:r>
              <a:rPr lang="en-GB"/>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8f961843b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8f961843b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Het is tijd om naar de hoofdtekst te kijken. Dit is het belangrijkste deel van je scriptie en zal de meeste tijd in beslag nemen.</a:t>
            </a:r>
            <a:endParaRPr/>
          </a:p>
          <a:p>
            <a:pPr indent="-298450" lvl="0" marL="457200" rtl="0" algn="l">
              <a:spcBef>
                <a:spcPts val="0"/>
              </a:spcBef>
              <a:spcAft>
                <a:spcPts val="0"/>
              </a:spcAft>
              <a:buSzPts val="1100"/>
              <a:buChar char="●"/>
            </a:pPr>
            <a:r>
              <a:rPr lang="en-GB"/>
              <a:t>Kijk goed naar de werkwoordstijden per hoofdstuk, en vermijd de toekomende tijd (behalve bij de aanbevelingen).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Artikel </a:t>
            </a:r>
            <a:r>
              <a:rPr i="1" lang="en-GB"/>
              <a:t>De juiste werkwoordstijden in je scriptie: </a:t>
            </a:r>
            <a:r>
              <a:rPr lang="en-GB" u="sng">
                <a:solidFill>
                  <a:schemeClr val="hlink"/>
                </a:solidFill>
                <a:hlinkClick r:id="rId2"/>
              </a:rPr>
              <a:t>https://dev-wordpress.scribbr.nl/academische-stijlregels/werkwoordstijden-per-scriptieonderdeel/</a:t>
            </a:r>
            <a:r>
              <a:rPr lang="en-GB"/>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8f961843ba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8f961843ba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De introductie is een belangrijk onderdeel van elke scriptie. Hierin wordt uitgelegd waar je onderzoek over gaat en waarom je onderwerp van belang is.</a:t>
            </a:r>
            <a:endParaRPr/>
          </a:p>
          <a:p>
            <a:pPr indent="-298450" lvl="0" marL="457200" rtl="0" algn="l">
              <a:spcBef>
                <a:spcPts val="0"/>
              </a:spcBef>
              <a:spcAft>
                <a:spcPts val="0"/>
              </a:spcAft>
              <a:buSzPts val="1100"/>
              <a:buChar char="●"/>
            </a:pPr>
            <a:r>
              <a:rPr lang="en-GB"/>
              <a:t>Presenteer eerst je onderwerp in grote lijnen en geef relevante achtergrondinformatie. </a:t>
            </a:r>
            <a:endParaRPr/>
          </a:p>
          <a:p>
            <a:pPr indent="-298450" lvl="0" marL="457200" rtl="0" algn="l">
              <a:spcBef>
                <a:spcPts val="0"/>
              </a:spcBef>
              <a:spcAft>
                <a:spcPts val="0"/>
              </a:spcAft>
              <a:buSzPts val="1100"/>
              <a:buChar char="●"/>
            </a:pPr>
            <a:r>
              <a:rPr lang="en-GB"/>
              <a:t>Vervolgens kun je inzoomen op je onderwerp om de scope van je onderzoek te bepalen: op welk aspect van het onderwerp richt je je?</a:t>
            </a:r>
            <a:endParaRPr/>
          </a:p>
          <a:p>
            <a:pPr indent="-298450" lvl="0" marL="457200" rtl="0" algn="l">
              <a:spcBef>
                <a:spcPts val="0"/>
              </a:spcBef>
              <a:spcAft>
                <a:spcPts val="0"/>
              </a:spcAft>
              <a:buSzPts val="1100"/>
              <a:buChar char="●"/>
            </a:pPr>
            <a:r>
              <a:rPr lang="en-GB"/>
              <a:t>In de introductie is het belangrijk om het belang of de relevantie van je onderzoek te bespreken. Hierbij kan het gaan om praktische relevantie, wetenschappelijke relevantie, of allebei. Je wilt je lezer ervan overtuigen dat je scriptie het lezen waard is.</a:t>
            </a:r>
            <a:endParaRPr/>
          </a:p>
          <a:p>
            <a:pPr indent="-298450" lvl="0" marL="457200" rtl="0" algn="l">
              <a:spcBef>
                <a:spcPts val="0"/>
              </a:spcBef>
              <a:spcAft>
                <a:spcPts val="0"/>
              </a:spcAft>
              <a:buSzPts val="1100"/>
              <a:buChar char="●"/>
            </a:pPr>
            <a:r>
              <a:rPr lang="en-GB"/>
              <a:t>Je kunt de huidige stand van zaken in de literatuur bespreken en relevante bronnen aanhalen.</a:t>
            </a:r>
            <a:endParaRPr/>
          </a:p>
          <a:p>
            <a:pPr indent="-298450" lvl="0" marL="457200" rtl="0" algn="l">
              <a:spcBef>
                <a:spcPts val="0"/>
              </a:spcBef>
              <a:spcAft>
                <a:spcPts val="0"/>
              </a:spcAft>
              <a:buSzPts val="1100"/>
              <a:buChar char="●"/>
            </a:pPr>
            <a:r>
              <a:rPr lang="en-GB"/>
              <a:t>Het is ook essentieel om nauwkeurig te formuleren wat de problemen of vragen zijn die centraal staan in je onderzoek, en welke doelen je wilt behalen.</a:t>
            </a:r>
            <a:endParaRPr/>
          </a:p>
          <a:p>
            <a:pPr indent="-298450" lvl="0" marL="457200" rtl="0" algn="l">
              <a:spcBef>
                <a:spcPts val="0"/>
              </a:spcBef>
              <a:spcAft>
                <a:spcPts val="0"/>
              </a:spcAft>
              <a:buSzPts val="1100"/>
              <a:buChar char="●"/>
            </a:pPr>
            <a:r>
              <a:rPr lang="en-GB"/>
              <a:t>Ten slotte voeg je een leeswijzer toe, waarin je aangeeft waar de volgende hoofdstukken over gaan. Zo heeft de lezer een algemeen beeld van de structuur.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Artikel </a:t>
            </a:r>
            <a:r>
              <a:rPr i="1" lang="en-GB"/>
              <a:t>Inleiding schrijven voor je scriptie</a:t>
            </a:r>
            <a:r>
              <a:rPr lang="en-GB"/>
              <a:t>: </a:t>
            </a:r>
            <a:r>
              <a:rPr lang="en-GB" u="sng">
                <a:solidFill>
                  <a:schemeClr val="hlink"/>
                </a:solidFill>
                <a:hlinkClick r:id="rId2"/>
              </a:rPr>
              <a:t>https://www.scribbr.nl/scriptie-structuur/een-inleiding-schrijven-voor-je-scriptie/</a:t>
            </a:r>
            <a:endParaRPr/>
          </a:p>
          <a:p>
            <a:pPr indent="0" lvl="0" marL="0" rtl="0" algn="l">
              <a:spcBef>
                <a:spcPts val="0"/>
              </a:spcBef>
              <a:spcAft>
                <a:spcPts val="0"/>
              </a:spcAft>
              <a:buNone/>
            </a:pPr>
            <a:r>
              <a:rPr lang="en-GB"/>
              <a:t>Artikel </a:t>
            </a:r>
            <a:r>
              <a:rPr i="1" lang="en-GB"/>
              <a:t>Schrijf een duidelijke leeswijzer voor je scriptie: </a:t>
            </a:r>
            <a:r>
              <a:rPr lang="en-GB" u="sng">
                <a:solidFill>
                  <a:schemeClr val="hlink"/>
                </a:solidFill>
                <a:hlinkClick r:id="rId3"/>
              </a:rPr>
              <a:t>https://www.scribbr.nl/scriptie-structuur/leeswijzer-scriptie/</a:t>
            </a:r>
            <a:r>
              <a:rPr lang="en-GB"/>
              <a:t> </a:t>
            </a:r>
            <a:endParaRPr/>
          </a:p>
          <a:p>
            <a:pPr indent="0" lvl="0" marL="0" rtl="0" algn="l">
              <a:spcBef>
                <a:spcPts val="0"/>
              </a:spcBef>
              <a:spcAft>
                <a:spcPts val="0"/>
              </a:spcAft>
              <a:buNone/>
            </a:pPr>
            <a:r>
              <a:rPr lang="en-GB"/>
              <a:t>Artikel </a:t>
            </a:r>
            <a:r>
              <a:rPr i="1" lang="en-GB"/>
              <a:t>Standaardzinnen: Leeswijzer</a:t>
            </a:r>
            <a:r>
              <a:rPr lang="en-GB"/>
              <a:t>: </a:t>
            </a:r>
            <a:r>
              <a:rPr lang="en-GB" u="sng">
                <a:solidFill>
                  <a:schemeClr val="hlink"/>
                </a:solidFill>
                <a:hlinkClick r:id="rId4"/>
              </a:rPr>
              <a:t>https://www.scribbr.nl/taalregels-schrijftips/standaardzinnen-leeswijzer/</a:t>
            </a:r>
            <a:r>
              <a:rPr lang="en-GB"/>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918c31ba2f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918c31ba2f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Je introductie bevat vaak veel informatie en het kan lastig zijn om deze informatie goed te presenteren.</a:t>
            </a:r>
            <a:endParaRPr/>
          </a:p>
          <a:p>
            <a:pPr indent="-298450" lvl="0" marL="457200" rtl="0" algn="l">
              <a:spcBef>
                <a:spcPts val="0"/>
              </a:spcBef>
              <a:spcAft>
                <a:spcPts val="0"/>
              </a:spcAft>
              <a:buSzPts val="1100"/>
              <a:buChar char="●"/>
            </a:pPr>
            <a:r>
              <a:rPr lang="en-GB"/>
              <a:t>Het is vaak beter om later nog een keer terug te komen op de introductie als je een beter beeld hebt van de rest van je tekst.</a:t>
            </a:r>
            <a:endParaRPr/>
          </a:p>
          <a:p>
            <a:pPr indent="-298450" lvl="0" marL="457200" rtl="0" algn="l">
              <a:spcBef>
                <a:spcPts val="0"/>
              </a:spcBef>
              <a:spcAft>
                <a:spcPts val="0"/>
              </a:spcAft>
              <a:buSzPts val="1100"/>
              <a:buChar char="●"/>
            </a:pPr>
            <a:r>
              <a:rPr lang="en-GB"/>
              <a:t>In deze video wordt dieper ingegaan op de introductie van je scriptie.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90623bf0c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90623bf0c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GB">
                <a:solidFill>
                  <a:schemeClr val="dk1"/>
                </a:solidFill>
              </a:rPr>
              <a:t>In het theoretisch kader bespreek je de relevante literatuur meer in detail. Je behandelt concepten, modellen en introduceert belangrijke begrippen.</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Dit hoofdstuk is meestal een van de eerste hoofdstukken waaraan je begint, en soms vormt het theoretisch kader zelfs een opzichzelfstaande opdracht voordat je aan je scriptie begint. Jouw begrip van de literatuur heeft invloed op alle andere onderdelen van je scriptie.</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Het doel is om te laten zien wat al bekend is over het onderwerp, waar nog meningsverschillen over bestaan en welke hiaten er zijn in de literatuur. Ook kijk je naar de aanpak van andere onderzoekers.</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Voor dit literatuuronderzoek verzamel je bronnen over je onderwerp, bepaal je welke bronnen relevant zijn, lees je de bronnen en evalueer je ze kritisch.</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Leg verbanden tussen je bronnen en zoek naar trends, discussies en hiaten, zodat je op deze elementen kunt voortbouwen.</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Sluit je theoretisch kader af met een korte uiteenzetting van hoe jouw onderzoek beïnvloed is door de eerdere literatuur en welke verbeteringen je wilt doorvoeren.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Artikel </a:t>
            </a:r>
            <a:r>
              <a:rPr i="1" lang="en-GB">
                <a:solidFill>
                  <a:schemeClr val="dk1"/>
                </a:solidFill>
              </a:rPr>
              <a:t>Zo doe je een literatuuronderzoek of literatuurstudie</a:t>
            </a:r>
            <a:r>
              <a:rPr lang="en-GB">
                <a:solidFill>
                  <a:schemeClr val="dk1"/>
                </a:solidFill>
              </a:rPr>
              <a:t>: </a:t>
            </a:r>
            <a:r>
              <a:rPr lang="en-GB" u="sng">
                <a:solidFill>
                  <a:srgbClr val="1F80E8"/>
                </a:solidFill>
                <a:hlinkClick r:id="rId2">
                  <a:extLst>
                    <a:ext uri="{A12FA001-AC4F-418D-AE19-62706E023703}">
                      <ahyp:hlinkClr val="tx"/>
                    </a:ext>
                  </a:extLst>
                </a:hlinkClick>
              </a:rPr>
              <a:t>https://www.scribbr.nl/scriptie-structuur/hoe-doe-je-literatuuronderzoek/</a:t>
            </a:r>
            <a:r>
              <a:rPr lang="en-GB">
                <a:solidFill>
                  <a:schemeClr val="dk1"/>
                </a:solidFill>
              </a:rPr>
              <a:t> </a:t>
            </a:r>
            <a:endParaRPr/>
          </a:p>
          <a:p>
            <a:pPr indent="0" lvl="0" marL="0" rtl="0" algn="l">
              <a:spcBef>
                <a:spcPts val="0"/>
              </a:spcBef>
              <a:spcAft>
                <a:spcPts val="0"/>
              </a:spcAft>
              <a:buNone/>
            </a:pPr>
            <a:r>
              <a:rPr lang="en-GB"/>
              <a:t>Artikel </a:t>
            </a:r>
            <a:r>
              <a:rPr i="1" lang="en-GB"/>
              <a:t>Het theoretisch kader van je scriptie: </a:t>
            </a:r>
            <a:r>
              <a:rPr lang="en-GB" u="sng">
                <a:solidFill>
                  <a:schemeClr val="hlink"/>
                </a:solidFill>
                <a:hlinkClick r:id="rId3"/>
              </a:rPr>
              <a:t>https://www.scribbr.nl/scriptie-structuur/theoretisch-kader-van-scriptie/</a:t>
            </a:r>
            <a:r>
              <a:rPr lang="en-GB"/>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8f961843ba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8f961843ba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In de methode bespreek je gedetailleerd hoe je je onderzoek hebt aangepakt.</a:t>
            </a:r>
            <a:endParaRPr/>
          </a:p>
          <a:p>
            <a:pPr indent="-298450" lvl="0" marL="457200" rtl="0" algn="l">
              <a:spcBef>
                <a:spcPts val="0"/>
              </a:spcBef>
              <a:spcAft>
                <a:spcPts val="0"/>
              </a:spcAft>
              <a:buSzPts val="1100"/>
              <a:buChar char="●"/>
            </a:pPr>
            <a:r>
              <a:rPr lang="en-GB"/>
              <a:t>Eerst geef je in grote lijnen aan welk type onderzoek je hebt verricht, bijvoorbeeld of je onderzoek kwantitatief of kwalitatief van aard was. Ook noem je de dataverzamelingsmethode. </a:t>
            </a:r>
            <a:endParaRPr/>
          </a:p>
          <a:p>
            <a:pPr indent="-298450" lvl="0" marL="457200" rtl="0" algn="l">
              <a:spcBef>
                <a:spcPts val="0"/>
              </a:spcBef>
              <a:spcAft>
                <a:spcPts val="0"/>
              </a:spcAft>
              <a:buSzPts val="1100"/>
              <a:buChar char="●"/>
            </a:pPr>
            <a:r>
              <a:rPr lang="en-GB"/>
              <a:t>Dan geef je - indien relevant - aan wie je participanten of respondenten zijn. Waarborg hierbij de anonimiteit waar mogelijk.</a:t>
            </a:r>
            <a:endParaRPr/>
          </a:p>
          <a:p>
            <a:pPr indent="-298450" lvl="0" marL="457200" rtl="0" algn="l">
              <a:spcBef>
                <a:spcPts val="0"/>
              </a:spcBef>
              <a:spcAft>
                <a:spcPts val="0"/>
              </a:spcAft>
              <a:buSzPts val="1100"/>
              <a:buChar char="●"/>
            </a:pPr>
            <a:r>
              <a:rPr lang="en-GB"/>
              <a:t>Daarna bespreek je het materiaal en je meetinstrumenten, bijvoorbeeld je enquêtevragen of labapparatuur.</a:t>
            </a:r>
            <a:endParaRPr/>
          </a:p>
          <a:p>
            <a:pPr indent="-298450" lvl="0" marL="457200" rtl="0" algn="l">
              <a:spcBef>
                <a:spcPts val="0"/>
              </a:spcBef>
              <a:spcAft>
                <a:spcPts val="0"/>
              </a:spcAft>
              <a:buSzPts val="1100"/>
              <a:buChar char="●"/>
            </a:pPr>
            <a:r>
              <a:rPr lang="en-GB"/>
              <a:t>Vervolgens ga je in op de procedure. Je bespreekt bijvoorbeeld hoe de afname van een interview precies verliep.</a:t>
            </a:r>
            <a:endParaRPr/>
          </a:p>
          <a:p>
            <a:pPr indent="-298450" lvl="0" marL="457200" rtl="0" algn="l">
              <a:spcBef>
                <a:spcPts val="0"/>
              </a:spcBef>
              <a:spcAft>
                <a:spcPts val="0"/>
              </a:spcAft>
              <a:buSzPts val="1100"/>
              <a:buChar char="●"/>
            </a:pPr>
            <a:r>
              <a:rPr lang="en-GB"/>
              <a:t>Bij kwantitatief en experimenteel onderzoek is het extra belangrijk om genoeg informatie te verschaffen over het verloop van je onderzoek. Zo kunnen anderen jouw onderzoek repliceren of reproduceren.</a:t>
            </a:r>
            <a:endParaRPr/>
          </a:p>
          <a:p>
            <a:pPr indent="-298450" lvl="0" marL="457200" rtl="0" algn="l">
              <a:spcBef>
                <a:spcPts val="0"/>
              </a:spcBef>
              <a:spcAft>
                <a:spcPts val="0"/>
              </a:spcAft>
              <a:buSzPts val="1100"/>
              <a:buChar char="●"/>
            </a:pPr>
            <a:r>
              <a:rPr lang="en-GB"/>
              <a:t>Als je methodes gebruikt die niet gebruikelijk zijn, moet je uitleggen waarom je voor die aanpak kiest. Het is van belang om aan te tonen waarom jouw methode de beste was om de hoofdvraag te beantwoorden.</a:t>
            </a:r>
            <a:endParaRPr/>
          </a:p>
          <a:p>
            <a:pPr indent="-298450" lvl="0" marL="457200" rtl="0" algn="l">
              <a:spcBef>
                <a:spcPts val="0"/>
              </a:spcBef>
              <a:spcAft>
                <a:spcPts val="0"/>
              </a:spcAft>
              <a:buSzPts val="1100"/>
              <a:buChar char="●"/>
            </a:pPr>
            <a:r>
              <a:rPr lang="en-GB"/>
              <a:t>Schrijf je methodologie in de verleden tijd, want je hebt je onderzoek al uitgevoerd. Controleer wel de richtlijnen van je studie, want soms vraagt een begeleider om van deze werkwoordstijd af te wijken.</a:t>
            </a:r>
            <a:br>
              <a:rPr lang="en-GB"/>
            </a:br>
            <a:endParaRPr/>
          </a:p>
          <a:p>
            <a:pPr indent="0" lvl="0" marL="0" rtl="0" algn="l">
              <a:spcBef>
                <a:spcPts val="0"/>
              </a:spcBef>
              <a:spcAft>
                <a:spcPts val="0"/>
              </a:spcAft>
              <a:buNone/>
            </a:pPr>
            <a:r>
              <a:rPr lang="en-GB"/>
              <a:t>Artikel </a:t>
            </a:r>
            <a:r>
              <a:rPr i="1" lang="en-GB"/>
              <a:t>Methodologie in je scriptie duidelijk beschrijven: </a:t>
            </a:r>
            <a:r>
              <a:rPr lang="en-GB" u="sng">
                <a:solidFill>
                  <a:schemeClr val="hlink"/>
                </a:solidFill>
                <a:hlinkClick r:id="rId2"/>
              </a:rPr>
              <a:t>https://www.scribbr.nl/scriptie-structuur/methodologie-in-je-scriptie/</a:t>
            </a:r>
            <a:r>
              <a:rPr lang="en-GB"/>
              <a:t> </a:t>
            </a:r>
            <a:endParaRPr/>
          </a:p>
          <a:p>
            <a:pPr indent="0" lvl="0" marL="0" rtl="0" algn="l">
              <a:spcBef>
                <a:spcPts val="0"/>
              </a:spcBef>
              <a:spcAft>
                <a:spcPts val="0"/>
              </a:spcAft>
              <a:buNone/>
            </a:pPr>
            <a:r>
              <a:rPr lang="en-GB"/>
              <a:t>Artikel </a:t>
            </a:r>
            <a:r>
              <a:rPr i="1" lang="en-GB"/>
              <a:t>Reproduceerbaarheid, repliceerbaarheid en herhaalbaarheid: </a:t>
            </a:r>
            <a:r>
              <a:rPr lang="en-GB" u="sng">
                <a:solidFill>
                  <a:schemeClr val="hlink"/>
                </a:solidFill>
                <a:hlinkClick r:id="rId3"/>
              </a:rPr>
              <a:t>https://www.scribbr.nl/onderzoeksmethoden/reproduceerbaarheid-repliceerbaarheid/</a:t>
            </a:r>
            <a:r>
              <a:rPr lang="en-GB"/>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8f961843b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8f961843b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In deze presentatie wordt de structuur van een scriptie besproken en wordt uitgelegd hoe je ieder onderdeel kunt aanpakken.</a:t>
            </a:r>
            <a:endParaRPr/>
          </a:p>
          <a:p>
            <a:pPr indent="-298450" lvl="0" marL="457200" rtl="0" algn="l">
              <a:spcBef>
                <a:spcPts val="0"/>
              </a:spcBef>
              <a:spcAft>
                <a:spcPts val="0"/>
              </a:spcAft>
              <a:buSzPts val="1100"/>
              <a:buChar char="●"/>
            </a:pPr>
            <a:r>
              <a:rPr lang="en-GB"/>
              <a:t>Laten we bij het begin beginnen: Wat is een scriptie?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8f961843ba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8f961843ba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In de resultatensectie bespreek je alle resultaten die relevant zijn voor je onderzoeksvraag.</a:t>
            </a:r>
            <a:endParaRPr/>
          </a:p>
          <a:p>
            <a:pPr indent="-298450" lvl="0" marL="457200" rtl="0" algn="l">
              <a:spcBef>
                <a:spcPts val="0"/>
              </a:spcBef>
              <a:spcAft>
                <a:spcPts val="0"/>
              </a:spcAft>
              <a:buSzPts val="1100"/>
              <a:buChar char="●"/>
            </a:pPr>
            <a:r>
              <a:rPr lang="en-GB"/>
              <a:t>Je kunt het hoofdstuk indelen op basis van je hypotheses, op basis van je onderzoeksvragen of op basis van je methodologie (bijvoorbeeld: enquêteresultaten gevolgd door interviewresultaten).</a:t>
            </a:r>
            <a:endParaRPr/>
          </a:p>
          <a:p>
            <a:pPr indent="-298450" lvl="0" marL="457200" rtl="0" algn="l">
              <a:spcBef>
                <a:spcPts val="0"/>
              </a:spcBef>
              <a:spcAft>
                <a:spcPts val="0"/>
              </a:spcAft>
              <a:buSzPts val="1100"/>
              <a:buChar char="●"/>
            </a:pPr>
            <a:r>
              <a:rPr lang="en-GB"/>
              <a:t>Je kunt een compleet overzicht van je data (zoals volledige interviewtranscripten) toevoegen als bijlage.</a:t>
            </a:r>
            <a:endParaRPr/>
          </a:p>
          <a:p>
            <a:pPr indent="-298450" lvl="0" marL="457200" rtl="0" algn="l">
              <a:spcBef>
                <a:spcPts val="0"/>
              </a:spcBef>
              <a:spcAft>
                <a:spcPts val="0"/>
              </a:spcAft>
              <a:buSzPts val="1100"/>
              <a:buChar char="●"/>
            </a:pPr>
            <a:r>
              <a:rPr lang="en-GB"/>
              <a:t>Je kunt visuele weergaven van je data (zoals tabellen en grafieken) gebruiken om je data te ondersteunen of om belangrijke resultaten duidelijker te presenteren.</a:t>
            </a:r>
            <a:endParaRPr/>
          </a:p>
          <a:p>
            <a:pPr indent="-298450" lvl="0" marL="457200" rtl="0" algn="l">
              <a:spcBef>
                <a:spcPts val="0"/>
              </a:spcBef>
              <a:spcAft>
                <a:spcPts val="0"/>
              </a:spcAft>
              <a:buSzPts val="1100"/>
              <a:buChar char="●"/>
            </a:pPr>
            <a:r>
              <a:rPr lang="en-GB"/>
              <a:t>Voeg geen tabellen en figuren toe als je hiermee alleen de tekst opnieuw samenvat. Een visuele weergave moet daadwerkelijk iets toevoegen aan je scriptie.</a:t>
            </a:r>
            <a:endParaRPr/>
          </a:p>
          <a:p>
            <a:pPr indent="-298450" lvl="0" marL="457200" rtl="0" algn="l">
              <a:spcBef>
                <a:spcPts val="0"/>
              </a:spcBef>
              <a:spcAft>
                <a:spcPts val="0"/>
              </a:spcAft>
              <a:buSzPts val="1100"/>
              <a:buChar char="●"/>
            </a:pPr>
            <a:r>
              <a:rPr lang="en-GB"/>
              <a:t>In de resultatensectie kun je kort uitleggen hoe de data bijdragen aan de beantwoording van je onderzoeksvragen en of de data je hypothesen ondersteunen. Geef nog geen interpretaties: deze bewaar je voor de discussie van je scriptie.</a:t>
            </a:r>
            <a:endParaRPr/>
          </a:p>
          <a:p>
            <a:pPr indent="-298450" lvl="0" marL="457200" rtl="0" algn="l">
              <a:spcBef>
                <a:spcPts val="0"/>
              </a:spcBef>
              <a:spcAft>
                <a:spcPts val="0"/>
              </a:spcAft>
              <a:buSzPts val="1100"/>
              <a:buChar char="●"/>
            </a:pPr>
            <a:r>
              <a:rPr lang="en-GB"/>
              <a:t>In sommige kwalitatieve onderzoeken worden de resultaten en discussie gecombineerd. In dat geval mag je de resultaten wel direct interpreteren.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Artikel </a:t>
            </a:r>
            <a:r>
              <a:rPr i="1" lang="en-GB"/>
              <a:t>Onderzoeksresultaten in je scriptie: </a:t>
            </a:r>
            <a:r>
              <a:rPr lang="en-GB" u="sng">
                <a:solidFill>
                  <a:schemeClr val="hlink"/>
                </a:solidFill>
                <a:hlinkClick r:id="rId2"/>
              </a:rPr>
              <a:t>https://www.scribbr.nl/scriptie-structuur/onderzoeksresultaten/</a:t>
            </a:r>
            <a:br>
              <a:rPr lang="en-GB"/>
            </a:b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8f961843ba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8f961843ba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In de discussie interpreteer je de resultaten. Dit betekent dat je probeert te begrijpen waarom je bepaalde resultaten hebt verkregen en wat deze zeggen over het onderzoeksonderwerp.</a:t>
            </a:r>
            <a:endParaRPr/>
          </a:p>
          <a:p>
            <a:pPr indent="-298450" lvl="0" marL="457200" rtl="0" algn="l">
              <a:spcBef>
                <a:spcPts val="0"/>
              </a:spcBef>
              <a:spcAft>
                <a:spcPts val="0"/>
              </a:spcAft>
              <a:buSzPts val="1100"/>
              <a:buChar char="●"/>
            </a:pPr>
            <a:r>
              <a:rPr lang="en-GB"/>
              <a:t>Je kunt ervoor kiezen om de verkregen resultaten te vergelijken met je verwachtingen, en in het bijzonder met eerder opgestelde hypothesen.</a:t>
            </a:r>
            <a:endParaRPr/>
          </a:p>
          <a:p>
            <a:pPr indent="-298450" lvl="0" marL="457200" rtl="0" algn="l">
              <a:spcBef>
                <a:spcPts val="0"/>
              </a:spcBef>
              <a:spcAft>
                <a:spcPts val="0"/>
              </a:spcAft>
              <a:buSzPts val="1100"/>
              <a:buChar char="●"/>
            </a:pPr>
            <a:r>
              <a:rPr lang="en-GB"/>
              <a:t>Had je deze resultaten verwacht? Komen ze overeen met de resultaten van eerdere studies?</a:t>
            </a:r>
            <a:endParaRPr/>
          </a:p>
          <a:p>
            <a:pPr indent="-298450" lvl="0" marL="457200" rtl="0" algn="l">
              <a:spcBef>
                <a:spcPts val="0"/>
              </a:spcBef>
              <a:spcAft>
                <a:spcPts val="0"/>
              </a:spcAft>
              <a:buSzPts val="1100"/>
              <a:buChar char="●"/>
            </a:pPr>
            <a:r>
              <a:rPr lang="en-GB"/>
              <a:t>Vraag jezelf af welke factoren je resultaten mogelijk hebben beïnvloed en neem meerdere interpretaties in acht (niet alleen de interpretatie waarvan je hoopt dat deze klopt).</a:t>
            </a:r>
            <a:endParaRPr/>
          </a:p>
          <a:p>
            <a:pPr indent="-298450" lvl="0" marL="457200" rtl="0" algn="l">
              <a:spcBef>
                <a:spcPts val="0"/>
              </a:spcBef>
              <a:spcAft>
                <a:spcPts val="0"/>
              </a:spcAft>
              <a:buSzPts val="1100"/>
              <a:buChar char="●"/>
            </a:pPr>
            <a:r>
              <a:rPr lang="en-GB"/>
              <a:t>Ben eerlijk over de beperkingen van je data en onderzoek. Denk bijvoorbeeld aan je dataverzamelingsmethoden of je data-analysemethoden.</a:t>
            </a:r>
            <a:endParaRPr/>
          </a:p>
          <a:p>
            <a:pPr indent="-298450" lvl="0" marL="457200" rtl="0" algn="l">
              <a:spcBef>
                <a:spcPts val="0"/>
              </a:spcBef>
              <a:spcAft>
                <a:spcPts val="0"/>
              </a:spcAft>
              <a:buSzPts val="1100"/>
              <a:buChar char="●"/>
            </a:pPr>
            <a:r>
              <a:rPr b="1" lang="en-GB"/>
              <a:t>Vraag voor het publiek: </a:t>
            </a:r>
            <a:r>
              <a:rPr lang="en-GB"/>
              <a:t>De laatste sectie van je hoofdtekst is de conclusie. Op welke manier verschilt deze sectie van de discussie?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Artikel </a:t>
            </a:r>
            <a:r>
              <a:rPr i="1" lang="en-GB"/>
              <a:t>Discussie schrijven voor je scriptie: </a:t>
            </a:r>
            <a:r>
              <a:rPr lang="en-GB" u="sng">
                <a:solidFill>
                  <a:schemeClr val="hlink"/>
                </a:solidFill>
                <a:hlinkClick r:id="rId2"/>
              </a:rPr>
              <a:t>https://www.scribbr.nl/scriptie-structuur/discussie-scriptie/</a:t>
            </a:r>
            <a:r>
              <a:rPr lang="en-GB"/>
              <a:t> </a:t>
            </a:r>
            <a:br>
              <a:rPr lang="en-GB"/>
            </a:br>
            <a:r>
              <a:rPr lang="en-GB"/>
              <a:t>Artikel </a:t>
            </a:r>
            <a:r>
              <a:rPr i="1" lang="en-GB"/>
              <a:t>Standaardzinnen: Discussie van je scriptie</a:t>
            </a:r>
            <a:r>
              <a:rPr lang="en-GB"/>
              <a:t>: </a:t>
            </a:r>
            <a:r>
              <a:rPr lang="en-GB" u="sng">
                <a:solidFill>
                  <a:schemeClr val="hlink"/>
                </a:solidFill>
                <a:hlinkClick r:id="rId3"/>
              </a:rPr>
              <a:t>https://www.scribbr.nl/taalregels-schrijftips/standaardzinnen-discussie/</a:t>
            </a:r>
            <a:r>
              <a:rPr lang="en-GB"/>
              <a:t> </a:t>
            </a:r>
            <a:br>
              <a:rPr lang="en-GB"/>
            </a:br>
            <a:r>
              <a:rPr lang="en-GB"/>
              <a:t>Artikel </a:t>
            </a:r>
            <a:r>
              <a:rPr i="1" lang="en-GB"/>
              <a:t>Standaardzinnen: Beperkingen scriptie</a:t>
            </a:r>
            <a:r>
              <a:rPr lang="en-GB"/>
              <a:t>: </a:t>
            </a:r>
            <a:r>
              <a:rPr lang="en-GB" u="sng">
                <a:solidFill>
                  <a:schemeClr val="hlink"/>
                </a:solidFill>
                <a:hlinkClick r:id="rId4"/>
              </a:rPr>
              <a:t>https://www.scribbr.nl/taalregels-schrijftips/standaardzinnen-beperkingen-scriptie/</a:t>
            </a:r>
            <a:r>
              <a:rPr lang="en-GB"/>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8f961843ba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8f961843ba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In de conclusie sluit je je scriptie af door de hoofdvraag bondig te beantwoorden.</a:t>
            </a:r>
            <a:endParaRPr/>
          </a:p>
          <a:p>
            <a:pPr indent="-298450" lvl="0" marL="457200" rtl="0" algn="l">
              <a:spcBef>
                <a:spcPts val="0"/>
              </a:spcBef>
              <a:spcAft>
                <a:spcPts val="0"/>
              </a:spcAft>
              <a:buSzPts val="1100"/>
              <a:buChar char="●"/>
            </a:pPr>
            <a:r>
              <a:rPr lang="en-GB"/>
              <a:t>Je kunt ook ideeën voor vervolgonderzoek aandragen die gebaseerd zijn op jouw ervaringen en je huidige onderzoek.</a:t>
            </a:r>
            <a:endParaRPr/>
          </a:p>
          <a:p>
            <a:pPr indent="-298450" lvl="0" marL="457200" rtl="0" algn="l">
              <a:spcBef>
                <a:spcPts val="0"/>
              </a:spcBef>
              <a:spcAft>
                <a:spcPts val="0"/>
              </a:spcAft>
              <a:buSzPts val="1100"/>
              <a:buChar char="●"/>
            </a:pPr>
            <a:r>
              <a:rPr lang="en-GB"/>
              <a:t>Bijvoorbeeld: had jouw onderzoek beperkingen die in een vervolgstudie kunnen worden bekeken? Heeft jouw onderzoek implicaties die verder kunnen worden verkend?</a:t>
            </a:r>
            <a:endParaRPr/>
          </a:p>
          <a:p>
            <a:pPr indent="-298450" lvl="0" marL="457200" rtl="0" algn="l">
              <a:spcBef>
                <a:spcPts val="0"/>
              </a:spcBef>
              <a:spcAft>
                <a:spcPts val="0"/>
              </a:spcAft>
              <a:buSzPts val="1100"/>
              <a:buChar char="●"/>
            </a:pPr>
            <a:r>
              <a:rPr lang="en-GB"/>
              <a:t>Je wilt ook hier het belang van je onderwerp en de relevantie van jouw bijdrage aan de kennis benadrukken. Geef aan waarom jouw onderzoek de moeite waard was.</a:t>
            </a:r>
            <a:endParaRPr/>
          </a:p>
          <a:p>
            <a:pPr indent="-298450" lvl="0" marL="457200" rtl="0" algn="l">
              <a:spcBef>
                <a:spcPts val="0"/>
              </a:spcBef>
              <a:spcAft>
                <a:spcPts val="0"/>
              </a:spcAft>
              <a:buSzPts val="1100"/>
              <a:buChar char="●"/>
            </a:pPr>
            <a:r>
              <a:rPr lang="en-GB"/>
              <a:t>In de conclusie introduceer je geen nieuwe data, interpretaties of argumenten. Deze mogen alleen aan bod komen in de resultaten en discussie. Ook geef je geen nieuwe informatie. Alles moet al bekend zijn voor de lezer en logisch voortvloeien uit de rest van je tekst.</a:t>
            </a:r>
            <a:endParaRPr/>
          </a:p>
          <a:p>
            <a:pPr indent="0" lvl="0" marL="457200" rtl="0" algn="l">
              <a:spcBef>
                <a:spcPts val="0"/>
              </a:spcBef>
              <a:spcAft>
                <a:spcPts val="0"/>
              </a:spcAft>
              <a:buNone/>
            </a:pPr>
            <a:r>
              <a:t/>
            </a:r>
            <a:endParaRPr/>
          </a:p>
          <a:p>
            <a:pPr indent="0" lvl="0" marL="0" rtl="0" algn="l">
              <a:spcBef>
                <a:spcPts val="0"/>
              </a:spcBef>
              <a:spcAft>
                <a:spcPts val="0"/>
              </a:spcAft>
              <a:buNone/>
            </a:pPr>
            <a:r>
              <a:rPr lang="en-GB"/>
              <a:t>Artikel </a:t>
            </a:r>
            <a:r>
              <a:rPr i="1" lang="en-GB"/>
              <a:t>Sluit je scriptie af met een goede conclusie: </a:t>
            </a:r>
            <a:r>
              <a:rPr lang="en-GB" u="sng">
                <a:solidFill>
                  <a:schemeClr val="hlink"/>
                </a:solidFill>
                <a:hlinkClick r:id="rId2"/>
              </a:rPr>
              <a:t>www.</a:t>
            </a:r>
            <a:r>
              <a:rPr lang="en-GB" u="sng">
                <a:solidFill>
                  <a:schemeClr val="hlink"/>
                </a:solidFill>
                <a:hlinkClick r:id="rId3"/>
              </a:rPr>
              <a:t>scribbr.nl/scriptie-structuur/conclusie-scriptie/</a:t>
            </a:r>
            <a:r>
              <a:rPr lang="en-GB"/>
              <a: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918c31ba2f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918c31ba2f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In deze video wordt uitgelegd hoe je de conclusie kunt aanpakken.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8f961843b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8f961843b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Als je hoofdtekst klaar is, voeg je meestal nog enkele onderdelen toe aan je scriptie.</a:t>
            </a:r>
            <a:endParaRPr/>
          </a:p>
          <a:p>
            <a:pPr indent="-298450" lvl="0" marL="457200" rtl="0" algn="l">
              <a:spcBef>
                <a:spcPts val="0"/>
              </a:spcBef>
              <a:spcAft>
                <a:spcPts val="0"/>
              </a:spcAft>
              <a:buSzPts val="1100"/>
              <a:buChar char="●"/>
            </a:pPr>
            <a:r>
              <a:rPr lang="en-GB"/>
              <a:t>Hierbij gaat het om je literatuurlijst of bibliografie (verplicht) en bijlagen (alleen als je deze nodig hebt).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8f961843ba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8f961843b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Een literatuurlijst, soms ook een bibliografie genoemd, is een verplicht onderdeel van iedere scriptie.</a:t>
            </a:r>
            <a:endParaRPr/>
          </a:p>
          <a:p>
            <a:pPr indent="-298450" lvl="0" marL="457200" rtl="0" algn="l">
              <a:spcBef>
                <a:spcPts val="0"/>
              </a:spcBef>
              <a:spcAft>
                <a:spcPts val="0"/>
              </a:spcAft>
              <a:buSzPts val="1100"/>
              <a:buChar char="●"/>
            </a:pPr>
            <a:r>
              <a:rPr lang="en-GB"/>
              <a:t>Deze bevat alle bronnen waarnaar je hebt verwezen in je tekst of waaruit je hebt geciteerd of geparafraseerd.</a:t>
            </a:r>
            <a:endParaRPr/>
          </a:p>
          <a:p>
            <a:pPr indent="-298450" lvl="0" marL="457200" rtl="0" algn="l">
              <a:spcBef>
                <a:spcPts val="0"/>
              </a:spcBef>
              <a:spcAft>
                <a:spcPts val="0"/>
              </a:spcAft>
              <a:buSzPts val="1100"/>
              <a:buChar char="●"/>
            </a:pPr>
            <a:r>
              <a:rPr lang="en-GB"/>
              <a:t>Je vermeldt de gegevens van iedere bron en maakt de bronvermelding op volgens de referentiestijl die je gebruikt. In de meeste gevallen is dit de APA-stijl.</a:t>
            </a:r>
            <a:endParaRPr/>
          </a:p>
          <a:p>
            <a:pPr indent="-298450" lvl="0" marL="457200" rtl="0" algn="l">
              <a:spcBef>
                <a:spcPts val="0"/>
              </a:spcBef>
              <a:spcAft>
                <a:spcPts val="0"/>
              </a:spcAft>
              <a:buSzPts val="1100"/>
              <a:buChar char="●"/>
            </a:pPr>
            <a:r>
              <a:rPr lang="en-GB"/>
              <a:t>De precieze vorm van je bronvermelding hangt af van de referentiestijl en het type bron, maar meestal bevat een bronvermelding informatie over de auteursnamen, titel, uitgever en publicatiedatum. Ook voeg je vaak een DOI of URL toe.</a:t>
            </a:r>
            <a:endParaRPr/>
          </a:p>
          <a:p>
            <a:pPr indent="-298450" lvl="0" marL="457200" rtl="0" algn="l">
              <a:spcBef>
                <a:spcPts val="0"/>
              </a:spcBef>
              <a:spcAft>
                <a:spcPts val="0"/>
              </a:spcAft>
              <a:buSzPts val="1100"/>
              <a:buChar char="●"/>
            </a:pPr>
            <a:r>
              <a:rPr lang="en-GB"/>
              <a:t>Controleer welke richtlijnen je moet gebruiken of vraag je begeleider welke stijl je moet gebruiken. De afbeelding op deze slide toont een literatuurlijst volgens de APA-stijl.</a:t>
            </a:r>
            <a:endParaRPr/>
          </a:p>
          <a:p>
            <a:pPr indent="-298450" lvl="0" marL="457200" rtl="0" algn="l">
              <a:spcBef>
                <a:spcPts val="0"/>
              </a:spcBef>
              <a:spcAft>
                <a:spcPts val="0"/>
              </a:spcAft>
              <a:buSzPts val="1100"/>
              <a:buChar char="●"/>
            </a:pPr>
            <a:r>
              <a:rPr lang="en-GB"/>
              <a:t>Verwijzen kan best moeilijk zijn. Als je moeite hebt met het juiste format vinden, kunnen online bronnengenerators heel behulpzaam zijn. Zorg er wel voor dat je een betrouwbare bronnengenerator gebruikt.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Gratis APA Generator: </a:t>
            </a:r>
            <a:r>
              <a:rPr lang="en-GB" u="sng">
                <a:solidFill>
                  <a:schemeClr val="hlink"/>
                </a:solidFill>
                <a:hlinkClick r:id="rId2"/>
              </a:rPr>
              <a:t>https://www.scribbr.nl/bronnengenerator/apa/</a:t>
            </a:r>
            <a:endParaRPr/>
          </a:p>
          <a:p>
            <a:pPr indent="0" lvl="0" marL="0" rtl="0" algn="l">
              <a:spcBef>
                <a:spcPts val="0"/>
              </a:spcBef>
              <a:spcAft>
                <a:spcPts val="0"/>
              </a:spcAft>
              <a:buNone/>
            </a:pPr>
            <a:r>
              <a:rPr lang="en-GB"/>
              <a:t>Gratis MLA Generator: </a:t>
            </a:r>
            <a:r>
              <a:rPr lang="en-GB" u="sng">
                <a:solidFill>
                  <a:schemeClr val="hlink"/>
                </a:solidFill>
                <a:hlinkClick r:id="rId3"/>
              </a:rPr>
              <a:t>https://www.scribbr.nl/bronnengenerator/mla/</a:t>
            </a:r>
            <a:br>
              <a:rPr lang="en-GB"/>
            </a:br>
            <a:br>
              <a:rPr lang="en-GB"/>
            </a:br>
            <a:r>
              <a:rPr lang="en-GB"/>
              <a:t>Gratis artikelen over APA: </a:t>
            </a:r>
            <a:r>
              <a:rPr lang="en-GB" u="sng">
                <a:solidFill>
                  <a:schemeClr val="hlink"/>
                </a:solidFill>
                <a:hlinkClick r:id="rId4"/>
              </a:rPr>
              <a:t>https://www.scribbr.nl/category/apa-stijl/</a:t>
            </a:r>
            <a:r>
              <a:rPr lang="en-GB"/>
              <a:t> en </a:t>
            </a:r>
            <a:r>
              <a:rPr lang="en-GB" u="sng">
                <a:solidFill>
                  <a:schemeClr val="hlink"/>
                </a:solidFill>
                <a:hlinkClick r:id="rId5"/>
              </a:rPr>
              <a:t>https://www.scribbr.nl/category/apa-voorbeelden/</a:t>
            </a:r>
            <a:r>
              <a:rPr lang="en-GB"/>
              <a: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8f961843ba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8f961843ba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Bijlagen vormen het laatste onderdeel van je scriptie. Dit onderdeel is niet verplicht.</a:t>
            </a:r>
            <a:endParaRPr/>
          </a:p>
          <a:p>
            <a:pPr indent="-298450" lvl="0" marL="457200" rtl="0" algn="l">
              <a:spcBef>
                <a:spcPts val="0"/>
              </a:spcBef>
              <a:spcAft>
                <a:spcPts val="0"/>
              </a:spcAft>
              <a:buSzPts val="1100"/>
              <a:buChar char="●"/>
            </a:pPr>
            <a:r>
              <a:rPr lang="en-GB"/>
              <a:t>Gebruik bijlagen om extra informatie toe te voegen die je niet kunt of wilt opnemen in de hoofdtekst, maar die wel relevant zou kunnen zijn voor de lezers.</a:t>
            </a:r>
            <a:endParaRPr/>
          </a:p>
          <a:p>
            <a:pPr indent="-298450" lvl="0" marL="457200" rtl="0" algn="l">
              <a:spcBef>
                <a:spcPts val="0"/>
              </a:spcBef>
              <a:spcAft>
                <a:spcPts val="0"/>
              </a:spcAft>
              <a:buSzPts val="1100"/>
              <a:buChar char="●"/>
            </a:pPr>
            <a:r>
              <a:rPr lang="en-GB"/>
              <a:t>Zo zou je bijvoorbeeld enquêtevragen kunnen toevoegen als je een enquête hebt gebruikt of een overzicht met tabellen als je veel data hebt verzameld.</a:t>
            </a:r>
            <a:endParaRPr/>
          </a:p>
          <a:p>
            <a:pPr indent="-298450" lvl="0" marL="457200" rtl="0" algn="l">
              <a:spcBef>
                <a:spcPts val="0"/>
              </a:spcBef>
              <a:spcAft>
                <a:spcPts val="0"/>
              </a:spcAft>
              <a:buSzPts val="1100"/>
              <a:buChar char="●"/>
            </a:pPr>
            <a:r>
              <a:rPr lang="en-GB"/>
              <a:t>Je kunt dus meerdere bijlagen toevoegen aan je scriptie. Als je maar één bijlage toevoegt, noem je deze simpelweg “Bijlage”. Als je meerdere bijlagen toevoegt, label je ze, bijvoorbeeld: Bijlage A, Bijlage B, et cetera.</a:t>
            </a:r>
            <a:endParaRPr/>
          </a:p>
          <a:p>
            <a:pPr indent="-298450" lvl="0" marL="457200" rtl="0" algn="l">
              <a:spcBef>
                <a:spcPts val="0"/>
              </a:spcBef>
              <a:spcAft>
                <a:spcPts val="0"/>
              </a:spcAft>
              <a:buSzPts val="1100"/>
              <a:buChar char="●"/>
            </a:pPr>
            <a:r>
              <a:rPr lang="en-GB"/>
              <a:t>Daarnaast geef je iedere bijlage een duidelijke titel, zoals: Bijlage A: Interviewtranscripten.</a:t>
            </a:r>
            <a:endParaRPr/>
          </a:p>
          <a:p>
            <a:pPr indent="-298450" lvl="0" marL="457200" rtl="0" algn="l">
              <a:spcBef>
                <a:spcPts val="0"/>
              </a:spcBef>
              <a:spcAft>
                <a:spcPts val="0"/>
              </a:spcAft>
              <a:buSzPts val="1100"/>
              <a:buChar char="●"/>
            </a:pPr>
            <a:r>
              <a:rPr lang="en-GB"/>
              <a:t>Als je geen extra informatie hebt, hoef je geen bijlagen toe te voegen.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Artikel: </a:t>
            </a:r>
            <a:r>
              <a:rPr i="1" lang="en-GB"/>
              <a:t>Bijlagen in de scriptie</a:t>
            </a:r>
            <a:r>
              <a:rPr lang="en-GB"/>
              <a:t>: </a:t>
            </a:r>
            <a:r>
              <a:rPr lang="en-GB" u="sng">
                <a:solidFill>
                  <a:schemeClr val="hlink"/>
                </a:solidFill>
                <a:hlinkClick r:id="rId2"/>
              </a:rPr>
              <a:t>https://www.scribbr.nl/scriptie-structuur/bijlage-scriptie/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dcfef1b4bc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dcfef1b4bc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dcfef1b4bc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dcfef1b4bc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Scribbr biedt gratis artikelen van hoge kwaliteit, die onder andere in het Nederlands, Engels en Duits beschikbaar zijn. Iedere maand maken meer dan 500.000 Nederlandse studenten gebruik van onze artikelen, video’s, templates en voorbeelden.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dcfef1b4bc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dcfef1b4bc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8f961843b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8f961843b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Een scriptie is een lang onderzoeks- en schrijfproject dat meestal plaatsvindt ter afronding van een bachelor of master.</a:t>
            </a:r>
            <a:endParaRPr/>
          </a:p>
          <a:p>
            <a:pPr indent="-298450" lvl="0" marL="457200" rtl="0" algn="l">
              <a:spcBef>
                <a:spcPts val="0"/>
              </a:spcBef>
              <a:spcAft>
                <a:spcPts val="0"/>
              </a:spcAft>
              <a:buSzPts val="1100"/>
              <a:buChar char="●"/>
            </a:pPr>
            <a:r>
              <a:rPr lang="en-GB"/>
              <a:t>Het aantal woorden hangt af van je onderzoeksgebied, maar meestal is dit de langste academische tekst die je schrijft (vooral de masterscriptie).</a:t>
            </a:r>
            <a:endParaRPr/>
          </a:p>
          <a:p>
            <a:pPr indent="-298450" lvl="0" marL="457200" rtl="0" algn="l">
              <a:spcBef>
                <a:spcPts val="0"/>
              </a:spcBef>
              <a:spcAft>
                <a:spcPts val="0"/>
              </a:spcAft>
              <a:buSzPts val="1100"/>
              <a:buChar char="●"/>
            </a:pPr>
            <a:r>
              <a:rPr lang="en-GB"/>
              <a:t>De scriptie laat zien dat je zelfstandig een eigen onderzoek kunt uitvoeren en dat je in staat bent om hier op academische wijze een verslag over te schrijven.</a:t>
            </a:r>
            <a:endParaRPr/>
          </a:p>
          <a:p>
            <a:pPr indent="-298450" lvl="0" marL="457200" rtl="0" algn="l">
              <a:spcBef>
                <a:spcPts val="0"/>
              </a:spcBef>
              <a:spcAft>
                <a:spcPts val="0"/>
              </a:spcAft>
              <a:buSzPts val="1100"/>
              <a:buChar char="●"/>
            </a:pPr>
            <a:r>
              <a:rPr lang="en-GB"/>
              <a:t>Een scriptie wordt vaak ook een thesis genoemd. Een proefschrift schrijf je pas als je een PhD doet.</a:t>
            </a:r>
            <a:endParaRPr/>
          </a:p>
          <a:p>
            <a:pPr indent="-298450" lvl="0" marL="457200" rtl="0" algn="l">
              <a:spcBef>
                <a:spcPts val="0"/>
              </a:spcBef>
              <a:spcAft>
                <a:spcPts val="0"/>
              </a:spcAft>
              <a:buSzPts val="1100"/>
              <a:buChar char="●"/>
            </a:pPr>
            <a:r>
              <a:rPr lang="en-GB"/>
              <a:t>Hoewel de lengte en complexiteit kunnen variëren, is de basisstructuur van iedere scriptie hetzelfde.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dcfef1b4bc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dcfef1b4bc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202F66"/>
                </a:solidFill>
              </a:rPr>
              <a:t>Als je deze presentatie wilt aanpassen, doe je dat als volgt:</a:t>
            </a:r>
            <a:endParaRPr b="1">
              <a:solidFill>
                <a:srgbClr val="202F66"/>
              </a:solidFill>
            </a:endParaRPr>
          </a:p>
          <a:p>
            <a:pPr indent="0" lvl="0" marL="0" rtl="0" algn="l">
              <a:spcBef>
                <a:spcPts val="0"/>
              </a:spcBef>
              <a:spcAft>
                <a:spcPts val="0"/>
              </a:spcAft>
              <a:buNone/>
            </a:pPr>
            <a:r>
              <a:t/>
            </a:r>
            <a:endParaRPr b="1">
              <a:solidFill>
                <a:srgbClr val="202F66"/>
              </a:solidFill>
            </a:endParaRPr>
          </a:p>
          <a:p>
            <a:pPr indent="-298450" lvl="0" marL="457200" rtl="0" algn="l">
              <a:spcBef>
                <a:spcPts val="0"/>
              </a:spcBef>
              <a:spcAft>
                <a:spcPts val="0"/>
              </a:spcAft>
              <a:buClr>
                <a:srgbClr val="202F66"/>
              </a:buClr>
              <a:buSzPts val="1100"/>
              <a:buAutoNum type="arabicPeriod"/>
            </a:pPr>
            <a:r>
              <a:rPr lang="en-GB">
                <a:solidFill>
                  <a:srgbClr val="202F66"/>
                </a:solidFill>
              </a:rPr>
              <a:t>Klik op “Bestand” in de linkerbovenhoek</a:t>
            </a:r>
            <a:endParaRPr>
              <a:solidFill>
                <a:srgbClr val="202F66"/>
              </a:solidFill>
            </a:endParaRPr>
          </a:p>
          <a:p>
            <a:pPr indent="-298450" lvl="0" marL="457200" rtl="0" algn="l">
              <a:spcBef>
                <a:spcPts val="0"/>
              </a:spcBef>
              <a:spcAft>
                <a:spcPts val="0"/>
              </a:spcAft>
              <a:buClr>
                <a:srgbClr val="202F66"/>
              </a:buClr>
              <a:buSzPts val="1100"/>
              <a:buAutoNum type="arabicPeriod"/>
            </a:pPr>
            <a:r>
              <a:rPr lang="en-GB">
                <a:solidFill>
                  <a:srgbClr val="202F66"/>
                </a:solidFill>
              </a:rPr>
              <a:t>Klik op “Maak een kopie”</a:t>
            </a:r>
            <a:endParaRPr>
              <a:solidFill>
                <a:srgbClr val="202F66"/>
              </a:solidFill>
            </a:endParaRPr>
          </a:p>
          <a:p>
            <a:pPr indent="-298450" lvl="0" marL="457200" rtl="0" algn="l">
              <a:spcBef>
                <a:spcPts val="0"/>
              </a:spcBef>
              <a:spcAft>
                <a:spcPts val="0"/>
              </a:spcAft>
              <a:buClr>
                <a:srgbClr val="202F66"/>
              </a:buClr>
              <a:buSzPts val="1100"/>
              <a:buAutoNum type="arabicPeriod"/>
            </a:pPr>
            <a:r>
              <a:rPr lang="en-GB">
                <a:solidFill>
                  <a:srgbClr val="202F66"/>
                </a:solidFill>
              </a:rPr>
              <a:t>Selecteer “Gehele presentatie”</a:t>
            </a:r>
            <a:endParaRPr>
              <a:solidFill>
                <a:srgbClr val="202F66"/>
              </a:solidFill>
            </a:endParaRPr>
          </a:p>
          <a:p>
            <a:pPr indent="-298450" lvl="0" marL="457200" rtl="0" algn="l">
              <a:spcBef>
                <a:spcPts val="0"/>
              </a:spcBef>
              <a:spcAft>
                <a:spcPts val="0"/>
              </a:spcAft>
              <a:buClr>
                <a:srgbClr val="202F66"/>
              </a:buClr>
              <a:buSzPts val="1100"/>
              <a:buAutoNum type="arabicPeriod"/>
            </a:pPr>
            <a:r>
              <a:rPr lang="en-GB">
                <a:solidFill>
                  <a:srgbClr val="202F66"/>
                </a:solidFill>
              </a:rPr>
              <a:t>Sla de presentatie op in je persoonlijke Google Drive</a:t>
            </a:r>
            <a:endParaRPr>
              <a:solidFill>
                <a:srgbClr val="202F66"/>
              </a:solidFill>
            </a:endParaRPr>
          </a:p>
          <a:p>
            <a:pPr indent="-298450" lvl="0" marL="457200" rtl="0" algn="l">
              <a:spcBef>
                <a:spcPts val="0"/>
              </a:spcBef>
              <a:spcAft>
                <a:spcPts val="0"/>
              </a:spcAft>
              <a:buClr>
                <a:srgbClr val="202F66"/>
              </a:buClr>
              <a:buSzPts val="1100"/>
              <a:buAutoNum type="arabicPeriod"/>
            </a:pPr>
            <a:r>
              <a:rPr lang="en-GB">
                <a:solidFill>
                  <a:srgbClr val="202F66"/>
                </a:solidFill>
              </a:rPr>
              <a:t>Nu kun je de kopie van de presentatie bewerken</a:t>
            </a:r>
            <a:endParaRPr b="1"/>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dcfef1b4b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dcfef1b4b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7df3209e9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df3209e9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b="1" lang="en-GB"/>
              <a:t>Vraag voor het publiek: </a:t>
            </a:r>
            <a:r>
              <a:rPr lang="en-GB"/>
              <a:t>Hebben jullie een goed idee van de verschillende onderdelen van een scriptie? Kunnen jullie aangeven uit welke secties een scriptie bestaat?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8f961843b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f961843b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Voorafgaand aan de hoofdtekst voeg je een titelpagina, een eventuele informatiepagina, een voorwoord, een samenvatting en een inhoudsopgave toe. Eventueel kun je ook een figuren- en tabellenlijst en lijst met afkortingen toevoegen.</a:t>
            </a:r>
            <a:endParaRPr/>
          </a:p>
          <a:p>
            <a:pPr indent="-298450" lvl="0" marL="457200" rtl="0" algn="l">
              <a:spcBef>
                <a:spcPts val="0"/>
              </a:spcBef>
              <a:spcAft>
                <a:spcPts val="0"/>
              </a:spcAft>
              <a:buSzPts val="1100"/>
              <a:buChar char="●"/>
            </a:pPr>
            <a:r>
              <a:rPr lang="en-GB"/>
              <a:t>De hoofdtekst is het belangrijkste deel van je scriptie. Hier doe je verslag van je onderzoek. </a:t>
            </a:r>
            <a:endParaRPr/>
          </a:p>
          <a:p>
            <a:pPr indent="-298450" lvl="0" marL="457200" rtl="0" algn="l">
              <a:spcBef>
                <a:spcPts val="0"/>
              </a:spcBef>
              <a:spcAft>
                <a:spcPts val="0"/>
              </a:spcAft>
              <a:buSzPts val="1100"/>
              <a:buChar char="●"/>
            </a:pPr>
            <a:r>
              <a:rPr lang="en-GB"/>
              <a:t>De hoofdtekst bestaat uit meerdere hoofdstukken. In veel gevallen gaat het om een introductie, theoretisch kader, methodologie, resultatensectie, discussie en conclusie. Het kan voorkomen dat de richtlijnen van jouw studie een andere volgorde of indeling voorschrijven. </a:t>
            </a:r>
            <a:endParaRPr/>
          </a:p>
          <a:p>
            <a:pPr indent="-298450" lvl="0" marL="457200" rtl="0" algn="l">
              <a:spcBef>
                <a:spcPts val="0"/>
              </a:spcBef>
              <a:spcAft>
                <a:spcPts val="0"/>
              </a:spcAft>
              <a:buSzPts val="1100"/>
              <a:buChar char="●"/>
            </a:pPr>
            <a:r>
              <a:rPr lang="en-GB"/>
              <a:t>Na je hoofdtekst volgen de literatuurlijst en eventuele bijlagen.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918c31ba2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918c31ba2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In deze video wordt ingegaan op de algemene structuur voor een scriptie.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8f961843b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8f961843b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De secties van je scriptie kunnen variëren op basis van je onderzoeksgebied en de aard van jouw onderzoek.</a:t>
            </a:r>
            <a:endParaRPr/>
          </a:p>
          <a:p>
            <a:pPr indent="-298450" lvl="0" marL="457200" rtl="0" algn="l">
              <a:spcBef>
                <a:spcPts val="0"/>
              </a:spcBef>
              <a:spcAft>
                <a:spcPts val="0"/>
              </a:spcAft>
              <a:buSzPts val="1100"/>
              <a:buChar char="●"/>
            </a:pPr>
            <a:r>
              <a:rPr lang="en-GB"/>
              <a:t>Scripties kunnen bijvoorbeeld een meer flexibele structuur hebben, waarbij secties worden gecombineerd (zoals discussie en conclusie of introductie en theoretisch kader).</a:t>
            </a:r>
            <a:endParaRPr/>
          </a:p>
          <a:p>
            <a:pPr indent="-298450" lvl="0" marL="457200" rtl="0" algn="l">
              <a:spcBef>
                <a:spcPts val="0"/>
              </a:spcBef>
              <a:spcAft>
                <a:spcPts val="0"/>
              </a:spcAft>
              <a:buSzPts val="1100"/>
              <a:buChar char="●"/>
            </a:pPr>
            <a:r>
              <a:rPr lang="en-GB"/>
              <a:t>Ook ziet een scriptie over een literatuuronderzoek er vaak anders uit dan een scriptie over een experiment.</a:t>
            </a:r>
            <a:endParaRPr/>
          </a:p>
          <a:p>
            <a:pPr indent="-298450" lvl="0" marL="457200" rtl="0" algn="l">
              <a:spcBef>
                <a:spcPts val="0"/>
              </a:spcBef>
              <a:spcAft>
                <a:spcPts val="0"/>
              </a:spcAft>
              <a:buSzPts val="1100"/>
              <a:buChar char="●"/>
            </a:pPr>
            <a:r>
              <a:rPr lang="en-GB"/>
              <a:t>Het is belangrijk om te weten uit welke onderdelen je scriptie moet bestaan. Raadpleeg de richtlijnen die je hebt ontvangen en vraag feedback aan je begeleider als je twijfelt.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8f961843b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f961843b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Laten we iedere sectie bespreken die je tegenkomt in je schrijfproces, in de volgorde waarin ze aan bod komen in je scriptie. Dit is niet per se de volgorde waarin je ze schrijft.</a:t>
            </a:r>
            <a:endParaRPr/>
          </a:p>
          <a:p>
            <a:pPr indent="-298450" lvl="0" marL="457200" rtl="0" algn="l">
              <a:spcBef>
                <a:spcPts val="0"/>
              </a:spcBef>
              <a:spcAft>
                <a:spcPts val="0"/>
              </a:spcAft>
              <a:buSzPts val="1100"/>
              <a:buChar char="●"/>
            </a:pPr>
            <a:r>
              <a:rPr lang="en-GB"/>
              <a:t>We beginnen met de onderdelen die vóór de hoofdtekst aan bod komen.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f961843b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f961843b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De titelpagina is de eerste pagina van je scriptie.</a:t>
            </a:r>
            <a:endParaRPr/>
          </a:p>
          <a:p>
            <a:pPr indent="-298450" lvl="0" marL="457200" rtl="0" algn="l">
              <a:spcBef>
                <a:spcPts val="0"/>
              </a:spcBef>
              <a:spcAft>
                <a:spcPts val="0"/>
              </a:spcAft>
              <a:buSzPts val="1100"/>
              <a:buChar char="●"/>
            </a:pPr>
            <a:r>
              <a:rPr lang="en-GB"/>
              <a:t>Deze lijkt een beetje op de titelpagina van een boek, want je vermeldt de titel van je scriptie en de auteursnaam (jouw naam!).</a:t>
            </a:r>
            <a:endParaRPr/>
          </a:p>
          <a:p>
            <a:pPr indent="-298450" lvl="0" marL="457200" rtl="0" algn="l">
              <a:spcBef>
                <a:spcPts val="0"/>
              </a:spcBef>
              <a:spcAft>
                <a:spcPts val="0"/>
              </a:spcAft>
              <a:buSzPts val="1100"/>
              <a:buChar char="●"/>
            </a:pPr>
            <a:r>
              <a:rPr lang="en-GB"/>
              <a:t>Meestal vermeld je ook je faculteit, onderwijsinstelling, studie en de inleverdatum.</a:t>
            </a:r>
            <a:endParaRPr/>
          </a:p>
          <a:p>
            <a:pPr indent="-298450" lvl="0" marL="457200" rtl="0" algn="l">
              <a:spcBef>
                <a:spcPts val="0"/>
              </a:spcBef>
              <a:spcAft>
                <a:spcPts val="0"/>
              </a:spcAft>
              <a:buSzPts val="1100"/>
              <a:buChar char="●"/>
            </a:pPr>
            <a:r>
              <a:rPr lang="en-GB"/>
              <a:t>Soms bevat deze pagina ook andere informatie, zoals de naam van je begeleider en copyright-informatie. Het kan ook voorkomen dat je deze informatie op een extra pagina plaatst</a:t>
            </a:r>
            <a:r>
              <a:rPr lang="en-GB"/>
              <a:t>.</a:t>
            </a:r>
            <a:endParaRPr/>
          </a:p>
          <a:p>
            <a:pPr indent="-298450" lvl="0" marL="457200" rtl="0" algn="l">
              <a:spcBef>
                <a:spcPts val="0"/>
              </a:spcBef>
              <a:spcAft>
                <a:spcPts val="0"/>
              </a:spcAft>
              <a:buSzPts val="1100"/>
              <a:buChar char="●"/>
            </a:pPr>
            <a:r>
              <a:rPr lang="en-GB"/>
              <a:t>De specifieke richtlijnen kunnen variëren. Controleer daarom altijd de richtlijnen van je onderwijsinstelling, faculteit of begeleider en gebruik een template als deze beschikbaar is.</a:t>
            </a:r>
            <a:br>
              <a:rPr lang="en-GB"/>
            </a:br>
            <a:br>
              <a:rPr lang="en-GB"/>
            </a:br>
            <a:r>
              <a:rPr lang="en-GB"/>
              <a:t>De afbeelding toont een titelpagina volgens de APA-stijl.</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Artikel </a:t>
            </a:r>
            <a:r>
              <a:rPr i="1" lang="en-GB"/>
              <a:t>Titelpagina (omslag) voor je scriptie</a:t>
            </a:r>
            <a:r>
              <a:rPr lang="en-GB"/>
              <a:t>: </a:t>
            </a:r>
            <a:r>
              <a:rPr lang="en-GB" u="sng">
                <a:solidFill>
                  <a:schemeClr val="hlink"/>
                </a:solidFill>
                <a:hlinkClick r:id="rId2"/>
              </a:rPr>
              <a:t>https://www.scribbr.nl/scriptie-structuur/titelpagina-voor-je-scriptie/</a:t>
            </a:r>
            <a:br>
              <a:rPr lang="en-GB"/>
            </a:br>
            <a:r>
              <a:rPr lang="en-GB"/>
              <a:t>Artikel </a:t>
            </a:r>
            <a:r>
              <a:rPr i="1" lang="en-GB"/>
              <a:t>APA-stijl opmaak van de titelpagina (omslag): </a:t>
            </a:r>
            <a:r>
              <a:rPr lang="en-GB" u="sng">
                <a:solidFill>
                  <a:schemeClr val="hlink"/>
                </a:solidFill>
                <a:hlinkClick r:id="rId3"/>
              </a:rPr>
              <a:t>https://www.scribbr.nl/apa-stijl/titelpagina/</a:t>
            </a:r>
            <a:r>
              <a:rPr lang="en-GB"/>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b="1"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0" name="Google Shape;10;p2"/>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2800"/>
              <a:buNone/>
              <a:defRPr sz="2800">
                <a:solidFill>
                  <a:srgbClr val="707DA7"/>
                </a:solidFill>
              </a:defRPr>
            </a:lvl1pPr>
            <a:lvl2pPr lvl="1" algn="ctr">
              <a:lnSpc>
                <a:spcPct val="100000"/>
              </a:lnSpc>
              <a:spcBef>
                <a:spcPts val="0"/>
              </a:spcBef>
              <a:spcAft>
                <a:spcPts val="0"/>
              </a:spcAft>
              <a:buClr>
                <a:srgbClr val="707DA7"/>
              </a:buClr>
              <a:buSzPts val="2800"/>
              <a:buNone/>
              <a:defRPr sz="2800">
                <a:solidFill>
                  <a:srgbClr val="707DA7"/>
                </a:solidFill>
              </a:defRPr>
            </a:lvl2pPr>
            <a:lvl3pPr lvl="2" algn="ctr">
              <a:lnSpc>
                <a:spcPct val="100000"/>
              </a:lnSpc>
              <a:spcBef>
                <a:spcPts val="0"/>
              </a:spcBef>
              <a:spcAft>
                <a:spcPts val="0"/>
              </a:spcAft>
              <a:buClr>
                <a:srgbClr val="707DA7"/>
              </a:buClr>
              <a:buSzPts val="2800"/>
              <a:buNone/>
              <a:defRPr sz="2800">
                <a:solidFill>
                  <a:srgbClr val="707DA7"/>
                </a:solidFill>
              </a:defRPr>
            </a:lvl3pPr>
            <a:lvl4pPr lvl="3" algn="ctr">
              <a:lnSpc>
                <a:spcPct val="100000"/>
              </a:lnSpc>
              <a:spcBef>
                <a:spcPts val="0"/>
              </a:spcBef>
              <a:spcAft>
                <a:spcPts val="0"/>
              </a:spcAft>
              <a:buClr>
                <a:srgbClr val="707DA7"/>
              </a:buClr>
              <a:buSzPts val="2800"/>
              <a:buNone/>
              <a:defRPr sz="2800">
                <a:solidFill>
                  <a:srgbClr val="707DA7"/>
                </a:solidFill>
              </a:defRPr>
            </a:lvl4pPr>
            <a:lvl5pPr lvl="4" algn="ctr">
              <a:lnSpc>
                <a:spcPct val="100000"/>
              </a:lnSpc>
              <a:spcBef>
                <a:spcPts val="0"/>
              </a:spcBef>
              <a:spcAft>
                <a:spcPts val="0"/>
              </a:spcAft>
              <a:buClr>
                <a:srgbClr val="707DA7"/>
              </a:buClr>
              <a:buSzPts val="2800"/>
              <a:buNone/>
              <a:defRPr sz="2800">
                <a:solidFill>
                  <a:srgbClr val="707DA7"/>
                </a:solidFill>
              </a:defRPr>
            </a:lvl5pPr>
            <a:lvl6pPr lvl="5" algn="ctr">
              <a:lnSpc>
                <a:spcPct val="100000"/>
              </a:lnSpc>
              <a:spcBef>
                <a:spcPts val="0"/>
              </a:spcBef>
              <a:spcAft>
                <a:spcPts val="0"/>
              </a:spcAft>
              <a:buClr>
                <a:srgbClr val="707DA7"/>
              </a:buClr>
              <a:buSzPts val="2800"/>
              <a:buNone/>
              <a:defRPr sz="2800">
                <a:solidFill>
                  <a:srgbClr val="707DA7"/>
                </a:solidFill>
              </a:defRPr>
            </a:lvl6pPr>
            <a:lvl7pPr lvl="6" algn="ctr">
              <a:lnSpc>
                <a:spcPct val="100000"/>
              </a:lnSpc>
              <a:spcBef>
                <a:spcPts val="0"/>
              </a:spcBef>
              <a:spcAft>
                <a:spcPts val="0"/>
              </a:spcAft>
              <a:buClr>
                <a:srgbClr val="707DA7"/>
              </a:buClr>
              <a:buSzPts val="2800"/>
              <a:buNone/>
              <a:defRPr sz="2800">
                <a:solidFill>
                  <a:srgbClr val="707DA7"/>
                </a:solidFill>
              </a:defRPr>
            </a:lvl7pPr>
            <a:lvl8pPr lvl="7" algn="ctr">
              <a:lnSpc>
                <a:spcPct val="100000"/>
              </a:lnSpc>
              <a:spcBef>
                <a:spcPts val="0"/>
              </a:spcBef>
              <a:spcAft>
                <a:spcPts val="0"/>
              </a:spcAft>
              <a:buClr>
                <a:srgbClr val="707DA7"/>
              </a:buClr>
              <a:buSzPts val="2800"/>
              <a:buNone/>
              <a:defRPr sz="2800">
                <a:solidFill>
                  <a:srgbClr val="707DA7"/>
                </a:solidFill>
              </a:defRPr>
            </a:lvl8pPr>
            <a:lvl9pPr lvl="8"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1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11"/>
          <p:cNvSpPr txBox="1"/>
          <p:nvPr>
            <p:ph idx="1" type="body"/>
          </p:nvPr>
        </p:nvSpPr>
        <p:spPr>
          <a:xfrm>
            <a:off x="93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11"/>
          <p:cNvSpPr txBox="1"/>
          <p:nvPr>
            <p:ph idx="2" type="body"/>
          </p:nvPr>
        </p:nvSpPr>
        <p:spPr>
          <a:xfrm>
            <a:off x="489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1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dark)">
  <p:cSld name="TITLE_ONLY_1">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 name="Shape 45"/>
        <p:cNvGrpSpPr/>
        <p:nvPr/>
      </p:nvGrpSpPr>
      <p:grpSpPr>
        <a:xfrm>
          <a:off x="0" y="0"/>
          <a:ext cx="0" cy="0"/>
          <a:chOff x="0" y="0"/>
          <a:chExt cx="0" cy="0"/>
        </a:xfrm>
      </p:grpSpPr>
      <p:sp>
        <p:nvSpPr>
          <p:cNvPr id="46" name="Google Shape;46;p14"/>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7" name="Google Shape;47;p14"/>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dark)">
  <p:cSld name="ONE_COLUMN_TEXT_1">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5"/>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 name="Google Shape;50;p15"/>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16"/>
          <p:cNvSpPr/>
          <p:nvPr/>
        </p:nvSpPr>
        <p:spPr>
          <a:xfrm>
            <a:off x="4572000" y="-1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6"/>
          <p:cNvSpPr txBox="1"/>
          <p:nvPr>
            <p:ph type="title"/>
          </p:nvPr>
        </p:nvSpPr>
        <p:spPr>
          <a:xfrm>
            <a:off x="488100" y="1233175"/>
            <a:ext cx="36000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None/>
              <a:defRPr sz="2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4" name="Google Shape;54;p1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1800"/>
              <a:buNone/>
              <a:defRPr>
                <a:solidFill>
                  <a:srgbClr val="707DA7"/>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5" name="Google Shape;55;p16"/>
          <p:cNvSpPr txBox="1"/>
          <p:nvPr>
            <p:ph idx="2" type="body"/>
          </p:nvPr>
        </p:nvSpPr>
        <p:spPr>
          <a:xfrm>
            <a:off x="5058000" y="724075"/>
            <a:ext cx="3600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17"/>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dark)">
  <p:cSld name="CAPTION_ONLY_1">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8"/>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800"/>
              <a:buNone/>
              <a:defRPr>
                <a:solidFill>
                  <a:schemeClr val="lt1"/>
                </a:solidFill>
              </a:defRPr>
            </a:lvl1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sp>
        <p:nvSpPr>
          <p:cNvPr id="61" name="Google Shape;61;p19"/>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9"/>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rgbClr val="707DA7"/>
              </a:buClr>
              <a:buSzPts val="1800"/>
              <a:buChar char="●"/>
              <a:defRPr>
                <a:solidFill>
                  <a:srgbClr val="707DA7"/>
                </a:solidFill>
              </a:defRPr>
            </a:lvl1pPr>
            <a:lvl2pPr indent="-317500" lvl="1" marL="914400" algn="ctr">
              <a:spcBef>
                <a:spcPts val="1600"/>
              </a:spcBef>
              <a:spcAft>
                <a:spcPts val="0"/>
              </a:spcAft>
              <a:buClr>
                <a:srgbClr val="707DA7"/>
              </a:buClr>
              <a:buSzPts val="1400"/>
              <a:buChar char="○"/>
              <a:defRPr>
                <a:solidFill>
                  <a:srgbClr val="707DA7"/>
                </a:solidFill>
              </a:defRPr>
            </a:lvl2pPr>
            <a:lvl3pPr indent="-317500" lvl="2" marL="1371600" algn="ctr">
              <a:spcBef>
                <a:spcPts val="1600"/>
              </a:spcBef>
              <a:spcAft>
                <a:spcPts val="0"/>
              </a:spcAft>
              <a:buClr>
                <a:srgbClr val="707DA7"/>
              </a:buClr>
              <a:buSzPts val="1400"/>
              <a:buChar char="■"/>
              <a:defRPr>
                <a:solidFill>
                  <a:srgbClr val="707DA7"/>
                </a:solidFill>
              </a:defRPr>
            </a:lvl3pPr>
            <a:lvl4pPr indent="-317500" lvl="3" marL="1828800" algn="ctr">
              <a:spcBef>
                <a:spcPts val="1600"/>
              </a:spcBef>
              <a:spcAft>
                <a:spcPts val="0"/>
              </a:spcAft>
              <a:buClr>
                <a:srgbClr val="707DA7"/>
              </a:buClr>
              <a:buSzPts val="1400"/>
              <a:buChar char="●"/>
              <a:defRPr>
                <a:solidFill>
                  <a:srgbClr val="707DA7"/>
                </a:solidFill>
              </a:defRPr>
            </a:lvl4pPr>
            <a:lvl5pPr indent="-317500" lvl="4" marL="2286000" algn="ctr">
              <a:spcBef>
                <a:spcPts val="1600"/>
              </a:spcBef>
              <a:spcAft>
                <a:spcPts val="0"/>
              </a:spcAft>
              <a:buClr>
                <a:srgbClr val="707DA7"/>
              </a:buClr>
              <a:buSzPts val="1400"/>
              <a:buChar char="○"/>
              <a:defRPr>
                <a:solidFill>
                  <a:srgbClr val="707DA7"/>
                </a:solidFill>
              </a:defRPr>
            </a:lvl5pPr>
            <a:lvl6pPr indent="-317500" lvl="5" marL="2743200" algn="ctr">
              <a:spcBef>
                <a:spcPts val="1600"/>
              </a:spcBef>
              <a:spcAft>
                <a:spcPts val="0"/>
              </a:spcAft>
              <a:buClr>
                <a:srgbClr val="707DA7"/>
              </a:buClr>
              <a:buSzPts val="1400"/>
              <a:buChar char="■"/>
              <a:defRPr>
                <a:solidFill>
                  <a:srgbClr val="707DA7"/>
                </a:solidFill>
              </a:defRPr>
            </a:lvl6pPr>
            <a:lvl7pPr indent="-317500" lvl="6" marL="3200400" algn="ctr">
              <a:spcBef>
                <a:spcPts val="1600"/>
              </a:spcBef>
              <a:spcAft>
                <a:spcPts val="0"/>
              </a:spcAft>
              <a:buClr>
                <a:srgbClr val="707DA7"/>
              </a:buClr>
              <a:buSzPts val="1400"/>
              <a:buChar char="●"/>
              <a:defRPr>
                <a:solidFill>
                  <a:srgbClr val="707DA7"/>
                </a:solidFill>
              </a:defRPr>
            </a:lvl7pPr>
            <a:lvl8pPr indent="-317500" lvl="7" marL="3657600" algn="ctr">
              <a:spcBef>
                <a:spcPts val="1600"/>
              </a:spcBef>
              <a:spcAft>
                <a:spcPts val="0"/>
              </a:spcAft>
              <a:buClr>
                <a:srgbClr val="707DA7"/>
              </a:buClr>
              <a:buSzPts val="1400"/>
              <a:buChar char="○"/>
              <a:defRPr>
                <a:solidFill>
                  <a:srgbClr val="707DA7"/>
                </a:solidFill>
              </a:defRPr>
            </a:lvl8pPr>
            <a:lvl9pPr indent="-317500" lvl="8" marL="4114800" algn="ctr">
              <a:spcBef>
                <a:spcPts val="1600"/>
              </a:spcBef>
              <a:spcAft>
                <a:spcPts val="1600"/>
              </a:spcAft>
              <a:buClr>
                <a:srgbClr val="707DA7"/>
              </a:buClr>
              <a:buSzPts val="1400"/>
              <a:buChar char="■"/>
              <a:defRPr>
                <a:solidFill>
                  <a:srgbClr val="707DA7"/>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dark)">
  <p:cSld name="BIG_NUMBER_1">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20"/>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65" name="Google Shape;65;p20"/>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p:cSld name="TITLE_2">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b="1" sz="48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3" name="Google Shape;13;p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Clr>
                <a:srgbClr val="707DA7"/>
              </a:buClr>
              <a:buSzPts val="2800"/>
              <a:buNone/>
              <a:defRPr sz="2800">
                <a:solidFill>
                  <a:srgbClr val="707DA7"/>
                </a:solidFill>
              </a:defRPr>
            </a:lvl2pPr>
            <a:lvl3pPr lvl="2" rtl="0" algn="ctr">
              <a:lnSpc>
                <a:spcPct val="100000"/>
              </a:lnSpc>
              <a:spcBef>
                <a:spcPts val="0"/>
              </a:spcBef>
              <a:spcAft>
                <a:spcPts val="0"/>
              </a:spcAft>
              <a:buClr>
                <a:srgbClr val="707DA7"/>
              </a:buClr>
              <a:buSzPts val="2800"/>
              <a:buNone/>
              <a:defRPr sz="2800">
                <a:solidFill>
                  <a:srgbClr val="707DA7"/>
                </a:solidFill>
              </a:defRPr>
            </a:lvl3pPr>
            <a:lvl4pPr lvl="3" rtl="0" algn="ctr">
              <a:lnSpc>
                <a:spcPct val="100000"/>
              </a:lnSpc>
              <a:spcBef>
                <a:spcPts val="0"/>
              </a:spcBef>
              <a:spcAft>
                <a:spcPts val="0"/>
              </a:spcAft>
              <a:buClr>
                <a:srgbClr val="707DA7"/>
              </a:buClr>
              <a:buSzPts val="2800"/>
              <a:buNone/>
              <a:defRPr sz="2800">
                <a:solidFill>
                  <a:srgbClr val="707DA7"/>
                </a:solidFill>
              </a:defRPr>
            </a:lvl4pPr>
            <a:lvl5pPr lvl="4" rtl="0" algn="ctr">
              <a:lnSpc>
                <a:spcPct val="100000"/>
              </a:lnSpc>
              <a:spcBef>
                <a:spcPts val="0"/>
              </a:spcBef>
              <a:spcAft>
                <a:spcPts val="0"/>
              </a:spcAft>
              <a:buClr>
                <a:srgbClr val="707DA7"/>
              </a:buClr>
              <a:buSzPts val="2800"/>
              <a:buNone/>
              <a:defRPr sz="2800">
                <a:solidFill>
                  <a:srgbClr val="707DA7"/>
                </a:solidFill>
              </a:defRPr>
            </a:lvl5pPr>
            <a:lvl6pPr lvl="5" rtl="0" algn="ctr">
              <a:lnSpc>
                <a:spcPct val="100000"/>
              </a:lnSpc>
              <a:spcBef>
                <a:spcPts val="0"/>
              </a:spcBef>
              <a:spcAft>
                <a:spcPts val="0"/>
              </a:spcAft>
              <a:buClr>
                <a:srgbClr val="707DA7"/>
              </a:buClr>
              <a:buSzPts val="2800"/>
              <a:buNone/>
              <a:defRPr sz="2800">
                <a:solidFill>
                  <a:srgbClr val="707DA7"/>
                </a:solidFill>
              </a:defRPr>
            </a:lvl6pPr>
            <a:lvl7pPr lvl="6" rtl="0" algn="ctr">
              <a:lnSpc>
                <a:spcPct val="100000"/>
              </a:lnSpc>
              <a:spcBef>
                <a:spcPts val="0"/>
              </a:spcBef>
              <a:spcAft>
                <a:spcPts val="0"/>
              </a:spcAft>
              <a:buClr>
                <a:srgbClr val="707DA7"/>
              </a:buClr>
              <a:buSzPts val="2800"/>
              <a:buNone/>
              <a:defRPr sz="2800">
                <a:solidFill>
                  <a:srgbClr val="707DA7"/>
                </a:solidFill>
              </a:defRPr>
            </a:lvl7pPr>
            <a:lvl8pPr lvl="7" rtl="0" algn="ctr">
              <a:lnSpc>
                <a:spcPct val="100000"/>
              </a:lnSpc>
              <a:spcBef>
                <a:spcPts val="0"/>
              </a:spcBef>
              <a:spcAft>
                <a:spcPts val="0"/>
              </a:spcAft>
              <a:buClr>
                <a:srgbClr val="707DA7"/>
              </a:buClr>
              <a:buSzPts val="2800"/>
              <a:buNone/>
              <a:defRPr sz="2800">
                <a:solidFill>
                  <a:srgbClr val="707DA7"/>
                </a:solidFill>
              </a:defRPr>
            </a:lvl8pPr>
            <a:lvl9pPr lvl="8" rtl="0"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_1">
    <p:bg>
      <p:bgPr>
        <a:blipFill>
          <a:blip r:embed="rId2">
            <a:alphaModFix/>
          </a:blip>
          <a:stretch>
            <a:fillRect/>
          </a:stretch>
        </a:blipFill>
      </p:bgPr>
    </p:bg>
    <p:spTree>
      <p:nvGrpSpPr>
        <p:cNvPr id="67" name="Shape 6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cotty">
  <p:cSld name="TITLE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ctrTitle"/>
          </p:nvPr>
        </p:nvSpPr>
        <p:spPr>
          <a:xfrm>
            <a:off x="732925" y="1545450"/>
            <a:ext cx="4320000" cy="205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b="1"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pic>
        <p:nvPicPr>
          <p:cNvPr id="16" name="Google Shape;16;p4"/>
          <p:cNvPicPr preferRelativeResize="0"/>
          <p:nvPr/>
        </p:nvPicPr>
        <p:blipFill>
          <a:blip r:embed="rId3">
            <a:alphaModFix/>
          </a:blip>
          <a:stretch>
            <a:fillRect/>
          </a:stretch>
        </p:blipFill>
        <p:spPr>
          <a:xfrm>
            <a:off x="5170425" y="454775"/>
            <a:ext cx="3445475" cy="6244552"/>
          </a:xfrm>
          <a:prstGeom prst="rect">
            <a:avLst/>
          </a:prstGeom>
          <a:noFill/>
          <a:ln>
            <a:noFill/>
          </a:ln>
        </p:spPr>
      </p:pic>
      <p:sp>
        <p:nvSpPr>
          <p:cNvPr id="17" name="Google Shape;17;p4"/>
          <p:cNvSpPr txBox="1"/>
          <p:nvPr>
            <p:ph idx="1" type="subTitle"/>
          </p:nvPr>
        </p:nvSpPr>
        <p:spPr>
          <a:xfrm rot="-449582">
            <a:off x="5658998" y="2283747"/>
            <a:ext cx="2861838" cy="501423"/>
          </a:xfrm>
          <a:prstGeom prst="rect">
            <a:avLst/>
          </a:prstGeom>
        </p:spPr>
        <p:txBody>
          <a:bodyPr anchorCtr="0" anchor="b" bIns="0" lIns="91425" spcFirstLastPara="1" rIns="91425" wrap="square" tIns="91425">
            <a:noAutofit/>
          </a:bodyPr>
          <a:lstStyle>
            <a:lvl1pPr lvl="0" algn="ctr">
              <a:spcBef>
                <a:spcPts val="0"/>
              </a:spcBef>
              <a:spcAft>
                <a:spcPts val="0"/>
              </a:spcAft>
              <a:buNone/>
              <a:defRPr b="1"/>
            </a:lvl1pPr>
            <a:lvl2pPr lvl="1" algn="ctr">
              <a:spcBef>
                <a:spcPts val="0"/>
              </a:spcBef>
              <a:spcAft>
                <a:spcPts val="0"/>
              </a:spcAft>
              <a:buNone/>
              <a:defRPr b="1"/>
            </a:lvl2pPr>
            <a:lvl3pPr lvl="2" algn="ctr">
              <a:spcBef>
                <a:spcPts val="0"/>
              </a:spcBef>
              <a:spcAft>
                <a:spcPts val="0"/>
              </a:spcAft>
              <a:buNone/>
              <a:defRPr b="1"/>
            </a:lvl3pPr>
            <a:lvl4pPr lvl="3" algn="ctr">
              <a:spcBef>
                <a:spcPts val="0"/>
              </a:spcBef>
              <a:spcAft>
                <a:spcPts val="0"/>
              </a:spcAft>
              <a:buNone/>
              <a:defRPr b="1"/>
            </a:lvl4pPr>
            <a:lvl5pPr lvl="4" algn="ctr">
              <a:spcBef>
                <a:spcPts val="0"/>
              </a:spcBef>
              <a:spcAft>
                <a:spcPts val="0"/>
              </a:spcAft>
              <a:buNone/>
              <a:defRPr b="1"/>
            </a:lvl5pPr>
            <a:lvl6pPr lvl="5" algn="ctr">
              <a:spcBef>
                <a:spcPts val="0"/>
              </a:spcBef>
              <a:spcAft>
                <a:spcPts val="0"/>
              </a:spcAft>
              <a:buNone/>
              <a:defRPr b="1"/>
            </a:lvl6pPr>
            <a:lvl7pPr lvl="6" algn="ctr">
              <a:spcBef>
                <a:spcPts val="0"/>
              </a:spcBef>
              <a:spcAft>
                <a:spcPts val="0"/>
              </a:spcAft>
              <a:buNone/>
              <a:defRPr b="1"/>
            </a:lvl7pPr>
            <a:lvl8pPr lvl="7" algn="ctr">
              <a:spcBef>
                <a:spcPts val="0"/>
              </a:spcBef>
              <a:spcAft>
                <a:spcPts val="0"/>
              </a:spcAft>
              <a:buNone/>
              <a:defRPr b="1"/>
            </a:lvl8pPr>
            <a:lvl9pPr lvl="8" algn="ctr">
              <a:spcBef>
                <a:spcPts val="0"/>
              </a:spcBef>
              <a:spcAft>
                <a:spcPts val="0"/>
              </a:spcAft>
              <a:buNone/>
              <a:defRPr b="1"/>
            </a:lvl9pPr>
          </a:lstStyle>
          <a:p/>
        </p:txBody>
      </p:sp>
      <p:sp>
        <p:nvSpPr>
          <p:cNvPr id="18" name="Google Shape;18;p4"/>
          <p:cNvSpPr txBox="1"/>
          <p:nvPr>
            <p:ph idx="2" type="subTitle"/>
          </p:nvPr>
        </p:nvSpPr>
        <p:spPr>
          <a:xfrm rot="-449892">
            <a:off x="5695787" y="2800290"/>
            <a:ext cx="2862175" cy="474779"/>
          </a:xfrm>
          <a:prstGeom prst="rect">
            <a:avLst/>
          </a:prstGeom>
        </p:spPr>
        <p:txBody>
          <a:bodyPr anchorCtr="0" anchor="t" bIns="91425" lIns="91425" spcFirstLastPara="1" rIns="91425" wrap="square" tIns="0">
            <a:noAutofit/>
          </a:bodyPr>
          <a:lstStyle>
            <a:lvl1pPr lvl="0" rtl="0" algn="ctr">
              <a:spcBef>
                <a:spcPts val="0"/>
              </a:spcBef>
              <a:spcAft>
                <a:spcPts val="0"/>
              </a:spcAft>
              <a:buNone/>
              <a:defRPr sz="1400">
                <a:solidFill>
                  <a:srgbClr val="707DA7"/>
                </a:solidFill>
              </a:defRPr>
            </a:lvl1pPr>
            <a:lvl2pPr lvl="1" rtl="0" algn="ctr">
              <a:spcBef>
                <a:spcPts val="0"/>
              </a:spcBef>
              <a:spcAft>
                <a:spcPts val="0"/>
              </a:spcAft>
              <a:buNone/>
              <a:defRPr sz="1400">
                <a:solidFill>
                  <a:srgbClr val="707DA7"/>
                </a:solidFill>
              </a:defRPr>
            </a:lvl2pPr>
            <a:lvl3pPr lvl="2" rtl="0" algn="ctr">
              <a:spcBef>
                <a:spcPts val="0"/>
              </a:spcBef>
              <a:spcAft>
                <a:spcPts val="0"/>
              </a:spcAft>
              <a:buNone/>
              <a:defRPr sz="1400">
                <a:solidFill>
                  <a:srgbClr val="707DA7"/>
                </a:solidFill>
              </a:defRPr>
            </a:lvl3pPr>
            <a:lvl4pPr lvl="3" rtl="0" algn="ctr">
              <a:spcBef>
                <a:spcPts val="0"/>
              </a:spcBef>
              <a:spcAft>
                <a:spcPts val="0"/>
              </a:spcAft>
              <a:buNone/>
              <a:defRPr sz="1400">
                <a:solidFill>
                  <a:srgbClr val="707DA7"/>
                </a:solidFill>
              </a:defRPr>
            </a:lvl4pPr>
            <a:lvl5pPr lvl="4" rtl="0" algn="ctr">
              <a:spcBef>
                <a:spcPts val="0"/>
              </a:spcBef>
              <a:spcAft>
                <a:spcPts val="0"/>
              </a:spcAft>
              <a:buNone/>
              <a:defRPr sz="1400">
                <a:solidFill>
                  <a:srgbClr val="707DA7"/>
                </a:solidFill>
              </a:defRPr>
            </a:lvl5pPr>
            <a:lvl6pPr lvl="5" rtl="0" algn="ctr">
              <a:spcBef>
                <a:spcPts val="0"/>
              </a:spcBef>
              <a:spcAft>
                <a:spcPts val="0"/>
              </a:spcAft>
              <a:buNone/>
              <a:defRPr sz="1400">
                <a:solidFill>
                  <a:srgbClr val="707DA7"/>
                </a:solidFill>
              </a:defRPr>
            </a:lvl6pPr>
            <a:lvl7pPr lvl="6" rtl="0" algn="ctr">
              <a:spcBef>
                <a:spcPts val="0"/>
              </a:spcBef>
              <a:spcAft>
                <a:spcPts val="0"/>
              </a:spcAft>
              <a:buNone/>
              <a:defRPr sz="1400">
                <a:solidFill>
                  <a:srgbClr val="707DA7"/>
                </a:solidFill>
              </a:defRPr>
            </a:lvl7pPr>
            <a:lvl8pPr lvl="7" rtl="0" algn="ctr">
              <a:spcBef>
                <a:spcPts val="0"/>
              </a:spcBef>
              <a:spcAft>
                <a:spcPts val="0"/>
              </a:spcAft>
              <a:buNone/>
              <a:defRPr sz="1400">
                <a:solidFill>
                  <a:srgbClr val="707DA7"/>
                </a:solidFill>
              </a:defRPr>
            </a:lvl8pPr>
            <a:lvl9pPr lvl="8" rtl="0" algn="ctr">
              <a:spcBef>
                <a:spcPts val="0"/>
              </a:spcBef>
              <a:spcAft>
                <a:spcPts val="0"/>
              </a:spcAft>
              <a:buNone/>
              <a:defRPr sz="1400">
                <a:solidFill>
                  <a:srgbClr val="707DA7"/>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5"/>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dark)">
  <p:cSld name="SECTION_HEADER_1">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dark)">
  <p:cSld name="TITLE_AND_BODY_2">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8" name="Google Shape;28;p8"/>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title and body">
  <p:cSld name="TITLE_AND_BODY_1">
    <p:spTree>
      <p:nvGrpSpPr>
        <p:cNvPr id="29" name="Shape 29"/>
        <p:cNvGrpSpPr/>
        <p:nvPr/>
      </p:nvGrpSpPr>
      <p:grpSpPr>
        <a:xfrm>
          <a:off x="0" y="0"/>
          <a:ext cx="0" cy="0"/>
          <a:chOff x="0" y="0"/>
          <a:chExt cx="0" cy="0"/>
        </a:xfrm>
      </p:grpSpPr>
      <p:sp>
        <p:nvSpPr>
          <p:cNvPr id="30" name="Google Shape;30;p9"/>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1" name="Google Shape;31;p9"/>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9"/>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title and body 1">
  <p:cSld name="TITLE_AND_BODY_1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0"/>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5" name="Google Shape;35;p10"/>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10"/>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34075" y="445025"/>
            <a:ext cx="7200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202F66"/>
              </a:buClr>
              <a:buSzPts val="2800"/>
              <a:buFont typeface="Open Sans"/>
              <a:buNone/>
              <a:defRPr b="1" sz="2800">
                <a:solidFill>
                  <a:srgbClr val="202F66"/>
                </a:solidFill>
                <a:latin typeface="Open Sans"/>
                <a:ea typeface="Open Sans"/>
                <a:cs typeface="Open Sans"/>
                <a:sym typeface="Open Sans"/>
              </a:defRPr>
            </a:lvl1pPr>
            <a:lvl2pPr lvl="1">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2pPr>
            <a:lvl3pPr lvl="2">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3pPr>
            <a:lvl4pPr lvl="3">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4pPr>
            <a:lvl5pPr lvl="4">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5pPr>
            <a:lvl6pPr lvl="5">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6pPr>
            <a:lvl7pPr lvl="6">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7pPr>
            <a:lvl8pPr lvl="7">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8pPr>
            <a:lvl9pPr lvl="8">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9pPr>
          </a:lstStyle>
          <a:p/>
        </p:txBody>
      </p:sp>
      <p:sp>
        <p:nvSpPr>
          <p:cNvPr id="7" name="Google Shape;7;p1"/>
          <p:cNvSpPr txBox="1"/>
          <p:nvPr>
            <p:ph idx="1" type="body"/>
          </p:nvPr>
        </p:nvSpPr>
        <p:spPr>
          <a:xfrm>
            <a:off x="934075" y="1152475"/>
            <a:ext cx="72000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1B2B68"/>
              </a:buClr>
              <a:buSzPts val="1800"/>
              <a:buFont typeface="Open Sans"/>
              <a:buChar char="●"/>
              <a:defRPr sz="1800">
                <a:solidFill>
                  <a:srgbClr val="1B2B68"/>
                </a:solidFill>
                <a:latin typeface="Open Sans"/>
                <a:ea typeface="Open Sans"/>
                <a:cs typeface="Open Sans"/>
                <a:sym typeface="Open Sans"/>
              </a:defRPr>
            </a:lvl1pPr>
            <a:lvl2pPr indent="-317500" lvl="1" marL="914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2pPr>
            <a:lvl3pPr indent="-317500" lvl="2" marL="1371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3pPr>
            <a:lvl4pPr indent="-317500" lvl="3" marL="18288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4pPr>
            <a:lvl5pPr indent="-317500" lvl="4" marL="22860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5pPr>
            <a:lvl6pPr indent="-317500" lvl="5" marL="27432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6pPr>
            <a:lvl7pPr indent="-317500" lvl="6" marL="3200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7pPr>
            <a:lvl8pPr indent="-317500" lvl="7" marL="3657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8pPr>
            <a:lvl9pPr indent="-317500" lvl="8" marL="4114800">
              <a:lnSpc>
                <a:spcPct val="115000"/>
              </a:lnSpc>
              <a:spcBef>
                <a:spcPts val="1600"/>
              </a:spcBef>
              <a:spcAft>
                <a:spcPts val="1600"/>
              </a:spcAft>
              <a:buClr>
                <a:srgbClr val="1B2B68"/>
              </a:buClr>
              <a:buSzPts val="1400"/>
              <a:buFont typeface="Open Sans"/>
              <a:buChar char="■"/>
              <a:defRPr>
                <a:solidFill>
                  <a:srgbClr val="1B2B68"/>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http://www.youtube.com/watch?v=eNnifzopYlQ"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hyperlink" Target="http://www.youtube.com/watch?v=_51lKqHScDY" TargetMode="External"/><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hyperlink" Target="https://www.scribbr.nl/knowledge-base/" TargetMode="External"/><Relationship Id="rId4" Type="http://schemas.openxmlformats.org/officeDocument/2006/relationships/hyperlink" Target="https://www.scribbr.nl/bronnengenerator/apa/" TargetMode="External"/><Relationship Id="rId5" Type="http://schemas.openxmlformats.org/officeDocument/2006/relationships/hyperlink" Target="https://www.scribbr.nl/bronnengenerator/mla/" TargetMode="External"/><Relationship Id="rId6" Type="http://schemas.openxmlformats.org/officeDocument/2006/relationships/hyperlink" Target="https://www.youtube.com/c/ScribbrNl/videos" TargetMode="External"/><Relationship Id="rId7"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hyperlink" Target="https://www.scribbr.nl/nakijken/nederlands/" TargetMode="External"/><Relationship Id="rId4" Type="http://schemas.openxmlformats.org/officeDocument/2006/relationships/hyperlink" Target="https://www.scribbr.nl/plagiaat-checker/mpaign=apa-7th-edition" TargetMode="External"/><Relationship Id="rId5" Type="http://schemas.openxmlformats.org/officeDocument/2006/relationships/hyperlink" Target="https://www.scribbr.nl/bronnengenerator/apa/" TargetMode="External"/><Relationship Id="rId6" Type="http://schemas.openxmlformats.org/officeDocument/2006/relationships/hyperlink" Target="https://www.scribbr.nl/knowledge-base/" TargetMode="External"/><Relationship Id="rId7" Type="http://schemas.openxmlformats.org/officeDocument/2006/relationships/hyperlink" Target="https://www.youtube.com/c/ScribbrNl/video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mailto:juliam@scribbr.com"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www.youtube.com/watch?v=8h2Rt_wvs04" TargetMode="Externa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3"/>
          <p:cNvSpPr txBox="1"/>
          <p:nvPr>
            <p:ph type="ctrTitle"/>
          </p:nvPr>
        </p:nvSpPr>
        <p:spPr>
          <a:xfrm>
            <a:off x="972000" y="1241900"/>
            <a:ext cx="7200000" cy="1101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Een scriptie schrijven</a:t>
            </a:r>
            <a:endParaRPr/>
          </a:p>
        </p:txBody>
      </p:sp>
      <p:sp>
        <p:nvSpPr>
          <p:cNvPr id="73" name="Google Shape;73;p23"/>
          <p:cNvSpPr txBox="1"/>
          <p:nvPr>
            <p:ph idx="1" type="subTitle"/>
          </p:nvPr>
        </p:nvSpPr>
        <p:spPr>
          <a:xfrm>
            <a:off x="972000" y="2569450"/>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Een gids voor de structuur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3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Voorwoord</a:t>
            </a:r>
            <a:endParaRPr/>
          </a:p>
        </p:txBody>
      </p:sp>
      <p:sp>
        <p:nvSpPr>
          <p:cNvPr id="125" name="Google Shape;125;p32"/>
          <p:cNvSpPr txBox="1"/>
          <p:nvPr>
            <p:ph idx="1" type="body"/>
          </p:nvPr>
        </p:nvSpPr>
        <p:spPr>
          <a:xfrm>
            <a:off x="652925" y="1108850"/>
            <a:ext cx="8277900" cy="2645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Minder formeel: persoonlijker</a:t>
            </a:r>
            <a:endParaRPr/>
          </a:p>
          <a:p>
            <a:pPr indent="-342900" lvl="0" marL="457200" rtl="0" algn="l">
              <a:lnSpc>
                <a:spcPct val="150000"/>
              </a:lnSpc>
              <a:spcBef>
                <a:spcPts val="0"/>
              </a:spcBef>
              <a:spcAft>
                <a:spcPts val="0"/>
              </a:spcAft>
              <a:buSzPts val="1800"/>
              <a:buChar char="●"/>
            </a:pPr>
            <a:r>
              <a:rPr lang="en-GB"/>
              <a:t>Niet langer dan één pagina</a:t>
            </a:r>
            <a:endParaRPr/>
          </a:p>
          <a:p>
            <a:pPr indent="-342900" lvl="0" marL="457200" rtl="0" algn="l">
              <a:lnSpc>
                <a:spcPct val="150000"/>
              </a:lnSpc>
              <a:spcBef>
                <a:spcPts val="0"/>
              </a:spcBef>
              <a:spcAft>
                <a:spcPts val="0"/>
              </a:spcAft>
              <a:buSzPts val="1800"/>
              <a:buChar char="●"/>
            </a:pPr>
            <a:r>
              <a:rPr lang="en-GB"/>
              <a:t>Geef aan in welke context je je scriptie schrijft, voor welke afdeling of welk bedrijf je schrijft en welke route je hebt afgelegd</a:t>
            </a:r>
            <a:endParaRPr/>
          </a:p>
          <a:p>
            <a:pPr indent="-342900" lvl="0" marL="457200" rtl="0" algn="l">
              <a:lnSpc>
                <a:spcPct val="150000"/>
              </a:lnSpc>
              <a:spcBef>
                <a:spcPts val="0"/>
              </a:spcBef>
              <a:spcAft>
                <a:spcPts val="0"/>
              </a:spcAft>
              <a:buSzPts val="1800"/>
              <a:buChar char="●"/>
            </a:pPr>
            <a:r>
              <a:rPr lang="en-GB"/>
              <a:t>Bedank mensen die je hebben geholpen om je scriptie af te ronden</a:t>
            </a:r>
            <a:endParaRPr/>
          </a:p>
          <a:p>
            <a:pPr indent="-342900" lvl="0" marL="457200" rtl="0" algn="l">
              <a:lnSpc>
                <a:spcPct val="150000"/>
              </a:lnSpc>
              <a:spcBef>
                <a:spcPts val="0"/>
              </a:spcBef>
              <a:spcAft>
                <a:spcPts val="0"/>
              </a:spcAft>
              <a:buSzPts val="1800"/>
              <a:buChar char="●"/>
            </a:pPr>
            <a:r>
              <a:rPr lang="en-GB"/>
              <a:t>Bijvoorbeeld: begeleiders, proefpersonen, vrienden, familieleden, huisdieren!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3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Samenvatting (abstract)</a:t>
            </a:r>
            <a:endParaRPr/>
          </a:p>
        </p:txBody>
      </p:sp>
      <p:sp>
        <p:nvSpPr>
          <p:cNvPr id="131" name="Google Shape;131;p33"/>
          <p:cNvSpPr txBox="1"/>
          <p:nvPr>
            <p:ph idx="1" type="body"/>
          </p:nvPr>
        </p:nvSpPr>
        <p:spPr>
          <a:xfrm>
            <a:off x="934075" y="1380675"/>
            <a:ext cx="7200000" cy="29079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6AA84F"/>
              </a:buClr>
              <a:buSzPts val="1800"/>
              <a:buChar char="✓"/>
            </a:pPr>
            <a:r>
              <a:rPr lang="en-GB"/>
              <a:t>Noem het hoofdonderwerp en het doel van je scriptie</a:t>
            </a:r>
            <a:endParaRPr/>
          </a:p>
          <a:p>
            <a:pPr indent="-342900" lvl="0" marL="457200" rtl="0" algn="l">
              <a:lnSpc>
                <a:spcPct val="150000"/>
              </a:lnSpc>
              <a:spcBef>
                <a:spcPts val="0"/>
              </a:spcBef>
              <a:spcAft>
                <a:spcPts val="0"/>
              </a:spcAft>
              <a:buClr>
                <a:srgbClr val="6AA84F"/>
              </a:buClr>
              <a:buSzPts val="1800"/>
              <a:buChar char="✓"/>
            </a:pPr>
            <a:r>
              <a:rPr lang="en-GB"/>
              <a:t>Beschrijf de gebruikte methoden</a:t>
            </a:r>
            <a:endParaRPr/>
          </a:p>
          <a:p>
            <a:pPr indent="-342900" lvl="0" marL="457200" rtl="0" algn="l">
              <a:lnSpc>
                <a:spcPct val="150000"/>
              </a:lnSpc>
              <a:spcBef>
                <a:spcPts val="0"/>
              </a:spcBef>
              <a:spcAft>
                <a:spcPts val="0"/>
              </a:spcAft>
              <a:buClr>
                <a:srgbClr val="6AA84F"/>
              </a:buClr>
              <a:buSzPts val="1800"/>
              <a:buChar char="✓"/>
            </a:pPr>
            <a:r>
              <a:rPr lang="en-GB"/>
              <a:t>Vat de belangrijkste resultaten samen</a:t>
            </a:r>
            <a:endParaRPr/>
          </a:p>
          <a:p>
            <a:pPr indent="-342900" lvl="0" marL="457200" rtl="0" algn="l">
              <a:lnSpc>
                <a:spcPct val="150000"/>
              </a:lnSpc>
              <a:spcBef>
                <a:spcPts val="0"/>
              </a:spcBef>
              <a:spcAft>
                <a:spcPts val="0"/>
              </a:spcAft>
              <a:buClr>
                <a:srgbClr val="6AA84F"/>
              </a:buClr>
              <a:buSzPts val="1800"/>
              <a:buChar char="✓"/>
            </a:pPr>
            <a:r>
              <a:rPr lang="en-GB"/>
              <a:t>Formuleer je conclusies</a:t>
            </a:r>
            <a:endParaRPr/>
          </a:p>
          <a:p>
            <a:pPr indent="-342900" lvl="0" marL="457200" rtl="0" algn="l">
              <a:lnSpc>
                <a:spcPct val="150000"/>
              </a:lnSpc>
              <a:spcBef>
                <a:spcPts val="0"/>
              </a:spcBef>
              <a:spcAft>
                <a:spcPts val="0"/>
              </a:spcAft>
              <a:buClr>
                <a:srgbClr val="FF0000"/>
              </a:buClr>
              <a:buSzPts val="1800"/>
              <a:buChar char="X"/>
            </a:pPr>
            <a:r>
              <a:rPr b="1" lang="en-GB"/>
              <a:t>Geen </a:t>
            </a:r>
            <a:r>
              <a:rPr lang="en-GB"/>
              <a:t>introductie of leeswijzer, maar een samenvatting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4"/>
          <p:cNvSpPr txBox="1"/>
          <p:nvPr>
            <p:ph type="title"/>
          </p:nvPr>
        </p:nvSpPr>
        <p:spPr>
          <a:xfrm>
            <a:off x="972000" y="431550"/>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Inhoudsopgave</a:t>
            </a:r>
            <a:endParaRPr/>
          </a:p>
        </p:txBody>
      </p:sp>
      <p:sp>
        <p:nvSpPr>
          <p:cNvPr id="137" name="Google Shape;137;p34"/>
          <p:cNvSpPr txBox="1"/>
          <p:nvPr>
            <p:ph idx="1" type="body"/>
          </p:nvPr>
        </p:nvSpPr>
        <p:spPr>
          <a:xfrm>
            <a:off x="527175" y="1310950"/>
            <a:ext cx="8244600" cy="15207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Een opsomming van alle onderdelen die </a:t>
            </a:r>
            <a:r>
              <a:rPr b="1" lang="en-GB"/>
              <a:t>na </a:t>
            </a:r>
            <a:r>
              <a:rPr lang="en-GB"/>
              <a:t>de inhoudsopgave komen</a:t>
            </a:r>
            <a:endParaRPr/>
          </a:p>
          <a:p>
            <a:pPr indent="-342900" lvl="0" marL="457200" rtl="0" algn="l">
              <a:lnSpc>
                <a:spcPct val="150000"/>
              </a:lnSpc>
              <a:spcBef>
                <a:spcPts val="0"/>
              </a:spcBef>
              <a:spcAft>
                <a:spcPts val="0"/>
              </a:spcAft>
              <a:buSzPts val="1800"/>
              <a:buChar char="●"/>
            </a:pPr>
            <a:r>
              <a:rPr lang="en-GB"/>
              <a:t>Kan automatisch worden gegenereerd in Word</a:t>
            </a:r>
            <a:endParaRPr/>
          </a:p>
          <a:p>
            <a:pPr indent="-342900" lvl="0" marL="457200" rtl="0" algn="l">
              <a:lnSpc>
                <a:spcPct val="150000"/>
              </a:lnSpc>
              <a:spcBef>
                <a:spcPts val="0"/>
              </a:spcBef>
              <a:spcAft>
                <a:spcPts val="0"/>
              </a:spcAft>
              <a:buSzPts val="1800"/>
              <a:buChar char="●"/>
            </a:pPr>
            <a:r>
              <a:rPr lang="en-GB"/>
              <a:t>Duidelijke, consistente koppen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3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Lijst van figuren en tabellen</a:t>
            </a:r>
            <a:endParaRPr/>
          </a:p>
        </p:txBody>
      </p:sp>
      <p:sp>
        <p:nvSpPr>
          <p:cNvPr id="143" name="Google Shape;143;p35"/>
          <p:cNvSpPr txBox="1"/>
          <p:nvPr>
            <p:ph idx="1" type="body"/>
          </p:nvPr>
        </p:nvSpPr>
        <p:spPr>
          <a:xfrm>
            <a:off x="934075" y="1441025"/>
            <a:ext cx="7426500" cy="2800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Voeg een lijst toe als je scriptie veel tabellen en figuren bevat</a:t>
            </a:r>
            <a:endParaRPr/>
          </a:p>
          <a:p>
            <a:pPr indent="-342900" lvl="0" marL="457200" rtl="0" algn="l">
              <a:lnSpc>
                <a:spcPct val="150000"/>
              </a:lnSpc>
              <a:spcBef>
                <a:spcPts val="0"/>
              </a:spcBef>
              <a:spcAft>
                <a:spcPts val="0"/>
              </a:spcAft>
              <a:buSzPts val="1800"/>
              <a:buChar char="●"/>
            </a:pPr>
            <a:r>
              <a:rPr lang="en-GB"/>
              <a:t>Tabellen en figuren worden apart genummerd</a:t>
            </a:r>
            <a:endParaRPr/>
          </a:p>
          <a:p>
            <a:pPr indent="-342900" lvl="0" marL="457200" rtl="0" algn="l">
              <a:lnSpc>
                <a:spcPct val="150000"/>
              </a:lnSpc>
              <a:spcBef>
                <a:spcPts val="0"/>
              </a:spcBef>
              <a:spcAft>
                <a:spcPts val="0"/>
              </a:spcAft>
              <a:buSzPts val="1800"/>
              <a:buChar char="●"/>
            </a:pPr>
            <a:r>
              <a:rPr lang="en-GB"/>
              <a:t>Zorg ervoor dat de lijst compleet is</a:t>
            </a:r>
            <a:endParaRPr/>
          </a:p>
          <a:p>
            <a:pPr indent="-342900" lvl="0" marL="457200" rtl="0" algn="l">
              <a:lnSpc>
                <a:spcPct val="150000"/>
              </a:lnSpc>
              <a:spcBef>
                <a:spcPts val="0"/>
              </a:spcBef>
              <a:spcAft>
                <a:spcPts val="0"/>
              </a:spcAft>
              <a:buSzPts val="1800"/>
              <a:buChar char="●"/>
            </a:pPr>
            <a:r>
              <a:rPr lang="en-GB"/>
              <a:t>Plaats ze in de volgorde waarin ze aan bod komen in de tekst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6"/>
          <p:cNvSpPr txBox="1"/>
          <p:nvPr>
            <p:ph type="title"/>
          </p:nvPr>
        </p:nvSpPr>
        <p:spPr>
          <a:xfrm>
            <a:off x="1135000" y="465100"/>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Lijst van afkortingen</a:t>
            </a:r>
            <a:endParaRPr/>
          </a:p>
        </p:txBody>
      </p:sp>
      <p:sp>
        <p:nvSpPr>
          <p:cNvPr id="149" name="Google Shape;149;p36"/>
          <p:cNvSpPr txBox="1"/>
          <p:nvPr>
            <p:ph idx="1" type="body"/>
          </p:nvPr>
        </p:nvSpPr>
        <p:spPr>
          <a:xfrm>
            <a:off x="748350" y="1342150"/>
            <a:ext cx="7647300" cy="27045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Voeg een lijst toe als je veel afkortingen gebruikt in de hoofdtekst</a:t>
            </a:r>
            <a:endParaRPr/>
          </a:p>
          <a:p>
            <a:pPr indent="-342900" lvl="0" marL="457200" rtl="0" algn="l">
              <a:lnSpc>
                <a:spcPct val="150000"/>
              </a:lnSpc>
              <a:spcBef>
                <a:spcPts val="0"/>
              </a:spcBef>
              <a:spcAft>
                <a:spcPts val="0"/>
              </a:spcAft>
              <a:buSzPts val="1800"/>
              <a:buChar char="●"/>
            </a:pPr>
            <a:r>
              <a:rPr lang="en-GB"/>
              <a:t>Definieer afkortingen zowel in de lijst als in de hoofdtekst</a:t>
            </a:r>
            <a:endParaRPr/>
          </a:p>
          <a:p>
            <a:pPr indent="-342900" lvl="0" marL="457200" rtl="0" algn="l">
              <a:lnSpc>
                <a:spcPct val="150000"/>
              </a:lnSpc>
              <a:spcBef>
                <a:spcPts val="0"/>
              </a:spcBef>
              <a:spcAft>
                <a:spcPts val="0"/>
              </a:spcAft>
              <a:buSzPts val="1800"/>
              <a:buChar char="●"/>
            </a:pPr>
            <a:r>
              <a:rPr lang="en-GB"/>
              <a:t>Zet de afkortingen in alfabetische volgorde</a:t>
            </a:r>
            <a:endParaRPr/>
          </a:p>
          <a:p>
            <a:pPr indent="-342900" lvl="0" marL="457200" rtl="0" algn="l">
              <a:lnSpc>
                <a:spcPct val="150000"/>
              </a:lnSpc>
              <a:spcBef>
                <a:spcPts val="0"/>
              </a:spcBef>
              <a:spcAft>
                <a:spcPts val="0"/>
              </a:spcAft>
              <a:buSzPts val="1800"/>
              <a:buChar char="●"/>
            </a:pPr>
            <a:r>
              <a:rPr lang="en-GB"/>
              <a:t>Voeg hele bekende afkortingen (zoals tv) niet toe aan je lijst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7"/>
          <p:cNvSpPr txBox="1"/>
          <p:nvPr>
            <p:ph type="ctrTitle"/>
          </p:nvPr>
        </p:nvSpPr>
        <p:spPr>
          <a:xfrm>
            <a:off x="972008" y="1003600"/>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De hoofdtekst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8"/>
          <p:cNvSpPr txBox="1"/>
          <p:nvPr>
            <p:ph type="title"/>
          </p:nvPr>
        </p:nvSpPr>
        <p:spPr>
          <a:xfrm>
            <a:off x="108422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Introductie</a:t>
            </a:r>
            <a:endParaRPr/>
          </a:p>
        </p:txBody>
      </p:sp>
      <p:sp>
        <p:nvSpPr>
          <p:cNvPr id="160" name="Google Shape;160;p38"/>
          <p:cNvSpPr txBox="1"/>
          <p:nvPr>
            <p:ph idx="1" type="body"/>
          </p:nvPr>
        </p:nvSpPr>
        <p:spPr>
          <a:xfrm>
            <a:off x="616125" y="1264200"/>
            <a:ext cx="7200000" cy="26151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6AA84F"/>
              </a:buClr>
              <a:buSzPts val="1800"/>
              <a:buChar char="✓"/>
            </a:pPr>
            <a:r>
              <a:rPr lang="en-GB"/>
              <a:t>Bepaal het </a:t>
            </a:r>
            <a:r>
              <a:rPr b="1" lang="en-GB"/>
              <a:t>onderwerp </a:t>
            </a:r>
            <a:r>
              <a:rPr lang="en-GB"/>
              <a:t>van je onderzoek</a:t>
            </a:r>
            <a:endParaRPr b="1"/>
          </a:p>
          <a:p>
            <a:pPr indent="-342900" lvl="0" marL="457200" rtl="0" algn="l">
              <a:lnSpc>
                <a:spcPct val="150000"/>
              </a:lnSpc>
              <a:spcBef>
                <a:spcPts val="0"/>
              </a:spcBef>
              <a:spcAft>
                <a:spcPts val="0"/>
              </a:spcAft>
              <a:buClr>
                <a:srgbClr val="6AA84F"/>
              </a:buClr>
              <a:buSzPts val="1800"/>
              <a:buChar char="✓"/>
            </a:pPr>
            <a:r>
              <a:rPr lang="en-GB"/>
              <a:t>Geef </a:t>
            </a:r>
            <a:r>
              <a:rPr b="1" lang="en-GB"/>
              <a:t>achtergrondinformatie</a:t>
            </a:r>
            <a:endParaRPr b="1"/>
          </a:p>
          <a:p>
            <a:pPr indent="-342900" lvl="0" marL="457200" rtl="0" algn="l">
              <a:lnSpc>
                <a:spcPct val="150000"/>
              </a:lnSpc>
              <a:spcBef>
                <a:spcPts val="0"/>
              </a:spcBef>
              <a:spcAft>
                <a:spcPts val="0"/>
              </a:spcAft>
              <a:buClr>
                <a:srgbClr val="6AA84F"/>
              </a:buClr>
              <a:buSzPts val="1800"/>
              <a:buChar char="✓"/>
            </a:pPr>
            <a:r>
              <a:rPr lang="en-GB"/>
              <a:t>Bepaal de </a:t>
            </a:r>
            <a:r>
              <a:rPr b="1" lang="en-GB"/>
              <a:t>scope</a:t>
            </a:r>
            <a:r>
              <a:rPr lang="en-GB"/>
              <a:t> van je onderzoek</a:t>
            </a:r>
            <a:endParaRPr/>
          </a:p>
          <a:p>
            <a:pPr indent="-342900" lvl="0" marL="457200" rtl="0" algn="l">
              <a:lnSpc>
                <a:spcPct val="150000"/>
              </a:lnSpc>
              <a:spcBef>
                <a:spcPts val="0"/>
              </a:spcBef>
              <a:spcAft>
                <a:spcPts val="0"/>
              </a:spcAft>
              <a:buClr>
                <a:srgbClr val="6AA84F"/>
              </a:buClr>
              <a:buSzPts val="1800"/>
              <a:buChar char="✓"/>
            </a:pPr>
            <a:r>
              <a:rPr lang="en-GB"/>
              <a:t>Beargumenteer de </a:t>
            </a:r>
            <a:r>
              <a:rPr b="1" lang="en-GB"/>
              <a:t>relevantie </a:t>
            </a:r>
            <a:r>
              <a:rPr lang="en-GB"/>
              <a:t>van je onderwerp</a:t>
            </a:r>
            <a:endParaRPr/>
          </a:p>
          <a:p>
            <a:pPr indent="-342900" lvl="0" marL="457200" rtl="0" algn="l">
              <a:lnSpc>
                <a:spcPct val="150000"/>
              </a:lnSpc>
              <a:spcBef>
                <a:spcPts val="0"/>
              </a:spcBef>
              <a:spcAft>
                <a:spcPts val="0"/>
              </a:spcAft>
              <a:buClr>
                <a:srgbClr val="6AA84F"/>
              </a:buClr>
              <a:buSzPts val="1800"/>
              <a:buChar char="✓"/>
            </a:pPr>
            <a:r>
              <a:rPr lang="en-GB"/>
              <a:t>Formuleer je </a:t>
            </a:r>
            <a:r>
              <a:rPr b="1" lang="en-GB"/>
              <a:t>onderzoeksvragen </a:t>
            </a:r>
            <a:r>
              <a:rPr lang="en-GB"/>
              <a:t>en </a:t>
            </a:r>
            <a:r>
              <a:rPr b="1" lang="en-GB"/>
              <a:t>doelen</a:t>
            </a:r>
            <a:endParaRPr b="1"/>
          </a:p>
          <a:p>
            <a:pPr indent="-342900" lvl="0" marL="457200" rtl="0" algn="l">
              <a:lnSpc>
                <a:spcPct val="150000"/>
              </a:lnSpc>
              <a:spcBef>
                <a:spcPts val="0"/>
              </a:spcBef>
              <a:spcAft>
                <a:spcPts val="0"/>
              </a:spcAft>
              <a:buClr>
                <a:srgbClr val="6AA84F"/>
              </a:buClr>
              <a:buSzPts val="1800"/>
              <a:buChar char="✓"/>
            </a:pPr>
            <a:r>
              <a:rPr lang="en-GB"/>
              <a:t>Geef een </a:t>
            </a:r>
            <a:r>
              <a:rPr b="1" lang="en-GB"/>
              <a:t>overzicht </a:t>
            </a:r>
            <a:r>
              <a:rPr lang="en-GB"/>
              <a:t>van je structuur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descr="Ben jij benieuwd hoe je een goede inleiding schrijft voor je scriptie en welke onderdelen daarbij komen kijken? In deze video leer jij wat het doel is van een inleiding en wat er in een inleiding staat van aanleiding tot leeswijzer. Daarnaast geven wij je een aantal voorbeelden en tips waarmee het schrijven van je inleiding een stuk makkelijker gaat. Wil jij ook een goede start maken met het schrijven van je inleiding? Bekijk dan de video en abonneer je op ons kanaal voor meer video's over succesvol afstuderen!&#10;&#10;#inleiding #inleidingschrijven #watiseeninleiding&#10;&#10;Intro 00:00&#10;Doel van een inleiding 00:20&#10;Aanleiding 00:36&#10;Afbakening van het onderwerp 00:47&#10;Organisatieomschrijving 00:55&#10;Huidige kennis van het onderwerp 01:08&#10;Theoretische en praktische relevantie 01:26&#10;Probleemstelling, doelstelling en onderzoeksvraag 01:52&#10;Onderzoeksopzet 02:03&#10;Leeswijzer 02:17&#10;Werkwoordstijden 02:31&#10;Wanneer schrijf je de inleiding 02:48&#10;&#10;Abonneer je op ons kanaal ► https://www.youtube.com/channel/UCGcE41q59Ve-sJQVelYRpcw?sub_confirmation=1&#10;&#10;*********&#10;&#10;Aanvullende informatie:&#10;&#10;Lees hier meer over het schrijven van een inleiding ► https://www.scribbr.nl/scriptie-structuur/een-inleiding-schrijven-voor-je-scriptie/?utm_source=youtube&amp;utm_medium=description&amp;utm_campaign=inleiding-schrijven&#10;&#10;Bekijk hier andere Scribbr Knowledge Base artikelen ►&#10;https://www.scribbr.nl/knowledge-base/?utm_source=youtube&amp;utm_medium=description&#10;&#10;*********&#10;&#10;Onze academische hulpmiddelen:&#10;&#10;APA Generator ► https://www.scribbr.nl/bronnengenerator/?utm_source=youtube&amp;utm_medium=description&#10;&#10;Plagiaat Checker ► https://www.scribbr.nl/plagiaat-checker/?utm_source=youtube&amp;utm_medium=description&#10;&#10;Nakijkservice ► https://www.scribbr.nl/nakijken/nederlands/?utm_source=youtube&amp;utm_medium=description&#10;&#10;********&#10;&#10;Blijf op de hoogte!&#10;&#10;Scribbr ► https://scribbr.nl?utm_source=youtube&amp;utm_medium=description&#10;YouTube ► https://www.youtube.com/channel/UCGcE41q59Ve-sJQVelYRpcw?sub_confirmation=1&#10;Instagram ► https://www.instagram.com/scribbr_/" id="165" name="Google Shape;165;p39" title="Hoe schrijf je een goede inleiding voor je scriptie? | Scribbr 🎓">
            <a:hlinkClick r:id="rId3"/>
          </p:cNvPr>
          <p:cNvPicPr preferRelativeResize="0"/>
          <p:nvPr/>
        </p:nvPicPr>
        <p:blipFill>
          <a:blip r:embed="rId4">
            <a:alphaModFix/>
          </a:blip>
          <a:stretch>
            <a:fillRect/>
          </a:stretch>
        </p:blipFill>
        <p:spPr>
          <a:xfrm>
            <a:off x="2286000" y="74262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40"/>
          <p:cNvSpPr txBox="1"/>
          <p:nvPr>
            <p:ph type="title"/>
          </p:nvPr>
        </p:nvSpPr>
        <p:spPr>
          <a:xfrm>
            <a:off x="789750"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Theoretisch kader</a:t>
            </a:r>
            <a:endParaRPr/>
          </a:p>
        </p:txBody>
      </p:sp>
      <p:sp>
        <p:nvSpPr>
          <p:cNvPr id="171" name="Google Shape;171;p40"/>
          <p:cNvSpPr txBox="1"/>
          <p:nvPr>
            <p:ph idx="1" type="body"/>
          </p:nvPr>
        </p:nvSpPr>
        <p:spPr>
          <a:xfrm>
            <a:off x="363900" y="1301700"/>
            <a:ext cx="8416200" cy="3841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b="1" lang="en-GB"/>
              <a:t>Zoek </a:t>
            </a:r>
            <a:r>
              <a:rPr lang="en-GB"/>
              <a:t>naar bronnen, </a:t>
            </a:r>
            <a:r>
              <a:rPr b="1" lang="en-GB"/>
              <a:t>selecteer </a:t>
            </a:r>
            <a:r>
              <a:rPr lang="en-GB"/>
              <a:t>de meest relevante en </a:t>
            </a:r>
            <a:r>
              <a:rPr b="1" lang="en-GB"/>
              <a:t>evalueer </a:t>
            </a:r>
            <a:r>
              <a:rPr lang="en-GB"/>
              <a:t>ze</a:t>
            </a:r>
            <a:endParaRPr b="1"/>
          </a:p>
          <a:p>
            <a:pPr indent="-342900" lvl="0" marL="457200" rtl="0" algn="l">
              <a:lnSpc>
                <a:spcPct val="150000"/>
              </a:lnSpc>
              <a:spcBef>
                <a:spcPts val="0"/>
              </a:spcBef>
              <a:spcAft>
                <a:spcPts val="0"/>
              </a:spcAft>
              <a:buSzPts val="1800"/>
              <a:buChar char="●"/>
            </a:pPr>
            <a:r>
              <a:rPr b="1" lang="en-GB"/>
              <a:t>Behandel </a:t>
            </a:r>
            <a:r>
              <a:rPr lang="en-GB"/>
              <a:t>modellen, concepten en theorieën en </a:t>
            </a:r>
            <a:r>
              <a:rPr b="1" lang="en-GB"/>
              <a:t>introduceer </a:t>
            </a:r>
            <a:r>
              <a:rPr lang="en-GB"/>
              <a:t>begrippen</a:t>
            </a:r>
            <a:endParaRPr/>
          </a:p>
          <a:p>
            <a:pPr indent="-342900" lvl="0" marL="457200" rtl="0" algn="l">
              <a:lnSpc>
                <a:spcPct val="150000"/>
              </a:lnSpc>
              <a:spcBef>
                <a:spcPts val="0"/>
              </a:spcBef>
              <a:spcAft>
                <a:spcPts val="0"/>
              </a:spcAft>
              <a:buSzPts val="1800"/>
              <a:buChar char="●"/>
            </a:pPr>
            <a:r>
              <a:rPr b="1" lang="en-GB"/>
              <a:t>Leg verbanden</a:t>
            </a:r>
            <a:r>
              <a:rPr lang="en-GB"/>
              <a:t> tussen bronnen</a:t>
            </a:r>
            <a:endParaRPr/>
          </a:p>
          <a:p>
            <a:pPr indent="-342900" lvl="0" marL="457200" rtl="0" algn="l">
              <a:lnSpc>
                <a:spcPct val="150000"/>
              </a:lnSpc>
              <a:spcBef>
                <a:spcPts val="0"/>
              </a:spcBef>
              <a:spcAft>
                <a:spcPts val="0"/>
              </a:spcAft>
              <a:buSzPts val="1800"/>
              <a:buChar char="●"/>
            </a:pPr>
            <a:r>
              <a:rPr lang="en-GB"/>
              <a:t>Laat zien hoe jouw onderzoek </a:t>
            </a:r>
            <a:r>
              <a:rPr b="1" lang="en-GB"/>
              <a:t>voortbouwt </a:t>
            </a:r>
            <a:r>
              <a:rPr lang="en-GB"/>
              <a:t>op de bestaande literatuur</a:t>
            </a:r>
            <a:endParaRPr/>
          </a:p>
          <a:p>
            <a:pPr indent="0" lvl="0" marL="0" rtl="0" algn="l">
              <a:lnSpc>
                <a:spcPct val="150000"/>
              </a:lnSpc>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41"/>
          <p:cNvSpPr txBox="1"/>
          <p:nvPr>
            <p:ph type="title"/>
          </p:nvPr>
        </p:nvSpPr>
        <p:spPr>
          <a:xfrm>
            <a:off x="972000" y="4975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Methodologie</a:t>
            </a:r>
            <a:endParaRPr/>
          </a:p>
        </p:txBody>
      </p:sp>
      <p:sp>
        <p:nvSpPr>
          <p:cNvPr id="177" name="Google Shape;177;p41"/>
          <p:cNvSpPr txBox="1"/>
          <p:nvPr>
            <p:ph idx="1" type="body"/>
          </p:nvPr>
        </p:nvSpPr>
        <p:spPr>
          <a:xfrm>
            <a:off x="541100" y="1298400"/>
            <a:ext cx="8248800" cy="33153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6AA84F"/>
              </a:buClr>
              <a:buSzPts val="1800"/>
              <a:buChar char="✓"/>
            </a:pPr>
            <a:r>
              <a:rPr lang="en-GB"/>
              <a:t>Algemene aanpak (bijv. kwalitatief, kwantitatief, experimenteel)</a:t>
            </a:r>
            <a:endParaRPr/>
          </a:p>
          <a:p>
            <a:pPr indent="-342900" lvl="0" marL="457200" rtl="0" algn="l">
              <a:lnSpc>
                <a:spcPct val="150000"/>
              </a:lnSpc>
              <a:spcBef>
                <a:spcPts val="0"/>
              </a:spcBef>
              <a:spcAft>
                <a:spcPts val="0"/>
              </a:spcAft>
              <a:buClr>
                <a:srgbClr val="6AA84F"/>
              </a:buClr>
              <a:buSzPts val="1800"/>
              <a:buChar char="✓"/>
            </a:pPr>
            <a:r>
              <a:rPr lang="en-GB"/>
              <a:t>Dataverzamelingsmethode (bijv. enquêtes, interviews, archieven)</a:t>
            </a:r>
            <a:endParaRPr/>
          </a:p>
          <a:p>
            <a:pPr indent="-342900" lvl="0" marL="457200" rtl="0" algn="l">
              <a:lnSpc>
                <a:spcPct val="150000"/>
              </a:lnSpc>
              <a:spcBef>
                <a:spcPts val="0"/>
              </a:spcBef>
              <a:spcAft>
                <a:spcPts val="0"/>
              </a:spcAft>
              <a:buClr>
                <a:srgbClr val="6AA84F"/>
              </a:buClr>
              <a:buSzPts val="1800"/>
              <a:buChar char="✓"/>
            </a:pPr>
            <a:r>
              <a:rPr lang="en-GB"/>
              <a:t>Participanten of respondenten (bijv. leeftijd, gender, opleidingsniveau)</a:t>
            </a:r>
            <a:endParaRPr/>
          </a:p>
          <a:p>
            <a:pPr indent="-342900" lvl="0" marL="457200" rtl="0" algn="l">
              <a:lnSpc>
                <a:spcPct val="150000"/>
              </a:lnSpc>
              <a:spcBef>
                <a:spcPts val="0"/>
              </a:spcBef>
              <a:spcAft>
                <a:spcPts val="0"/>
              </a:spcAft>
              <a:buClr>
                <a:srgbClr val="6AA84F"/>
              </a:buClr>
              <a:buSzPts val="1800"/>
              <a:buChar char="✓"/>
            </a:pPr>
            <a:r>
              <a:rPr lang="en-GB"/>
              <a:t>Materialen</a:t>
            </a:r>
            <a:r>
              <a:rPr lang="en-GB"/>
              <a:t> (bijv. computerprogramma’s, meetinstrumenten)</a:t>
            </a:r>
            <a:endParaRPr/>
          </a:p>
          <a:p>
            <a:pPr indent="-342900" lvl="0" marL="457200" rtl="0" algn="l">
              <a:lnSpc>
                <a:spcPct val="150000"/>
              </a:lnSpc>
              <a:spcBef>
                <a:spcPts val="0"/>
              </a:spcBef>
              <a:spcAft>
                <a:spcPts val="0"/>
              </a:spcAft>
              <a:buClr>
                <a:srgbClr val="6AA84F"/>
              </a:buClr>
              <a:buSzPts val="1800"/>
              <a:buChar char="✓"/>
            </a:pPr>
            <a:r>
              <a:rPr lang="en-GB"/>
              <a:t>Procedure (bijv. verloop van een interview, afname van een test)</a:t>
            </a:r>
            <a:endParaRPr/>
          </a:p>
          <a:p>
            <a:pPr indent="-342900" lvl="0" marL="457200" rtl="0" algn="l">
              <a:lnSpc>
                <a:spcPct val="150000"/>
              </a:lnSpc>
              <a:spcBef>
                <a:spcPts val="0"/>
              </a:spcBef>
              <a:spcAft>
                <a:spcPts val="0"/>
              </a:spcAft>
              <a:buClr>
                <a:srgbClr val="6AA84F"/>
              </a:buClr>
              <a:buSzPts val="1800"/>
              <a:buChar char="✓"/>
            </a:pPr>
            <a:r>
              <a:rPr lang="en-GB"/>
              <a:t>Data-analysemethode (bijv. t-test, ANOVA)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4"/>
          <p:cNvSpPr txBox="1"/>
          <p:nvPr>
            <p:ph type="ctrTitle"/>
          </p:nvPr>
        </p:nvSpPr>
        <p:spPr>
          <a:xfrm>
            <a:off x="972000" y="2206500"/>
            <a:ext cx="7200000" cy="73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3600"/>
              <a:t>Wat is een scriptie</a:t>
            </a:r>
            <a:endParaRPr sz="3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42"/>
          <p:cNvSpPr txBox="1"/>
          <p:nvPr>
            <p:ph type="title"/>
          </p:nvPr>
        </p:nvSpPr>
        <p:spPr>
          <a:xfrm>
            <a:off x="803150"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Resultaten</a:t>
            </a:r>
            <a:endParaRPr/>
          </a:p>
        </p:txBody>
      </p:sp>
      <p:sp>
        <p:nvSpPr>
          <p:cNvPr id="183" name="Google Shape;183;p42"/>
          <p:cNvSpPr txBox="1"/>
          <p:nvPr>
            <p:ph idx="1" type="body"/>
          </p:nvPr>
        </p:nvSpPr>
        <p:spPr>
          <a:xfrm>
            <a:off x="363150" y="1139750"/>
            <a:ext cx="8417700" cy="1982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6AA84F"/>
              </a:buClr>
              <a:buSzPts val="1800"/>
              <a:buChar char="✓"/>
            </a:pPr>
            <a:r>
              <a:rPr lang="en-GB"/>
              <a:t>Rapporteer je resultaten bondig en objectief</a:t>
            </a:r>
            <a:endParaRPr/>
          </a:p>
          <a:p>
            <a:pPr indent="-342900" lvl="0" marL="457200" rtl="0" algn="l">
              <a:lnSpc>
                <a:spcPct val="150000"/>
              </a:lnSpc>
              <a:spcBef>
                <a:spcPts val="0"/>
              </a:spcBef>
              <a:spcAft>
                <a:spcPts val="0"/>
              </a:spcAft>
              <a:buClr>
                <a:srgbClr val="6AA84F"/>
              </a:buClr>
              <a:buSzPts val="1800"/>
              <a:buChar char="✓"/>
            </a:pPr>
            <a:r>
              <a:rPr lang="en-GB"/>
              <a:t>Bespreek resultaten die relevant zijn voor je onderzoeksvragen</a:t>
            </a:r>
            <a:endParaRPr/>
          </a:p>
          <a:p>
            <a:pPr indent="-342900" lvl="0" marL="457200" rtl="0" algn="l">
              <a:lnSpc>
                <a:spcPct val="150000"/>
              </a:lnSpc>
              <a:spcBef>
                <a:spcPts val="0"/>
              </a:spcBef>
              <a:spcAft>
                <a:spcPts val="0"/>
              </a:spcAft>
              <a:buClr>
                <a:srgbClr val="6AA84F"/>
              </a:buClr>
              <a:buSzPts val="1800"/>
              <a:buChar char="✓"/>
            </a:pPr>
            <a:r>
              <a:rPr lang="en-GB"/>
              <a:t>Je mag ook visuele weergaven van je data laten zien (grafieken, tabellen)</a:t>
            </a:r>
            <a:endParaRPr/>
          </a:p>
          <a:p>
            <a:pPr indent="-342900" lvl="0" marL="457200" rtl="0" algn="l">
              <a:lnSpc>
                <a:spcPct val="150000"/>
              </a:lnSpc>
              <a:spcBef>
                <a:spcPts val="0"/>
              </a:spcBef>
              <a:spcAft>
                <a:spcPts val="0"/>
              </a:spcAft>
              <a:buClr>
                <a:srgbClr val="FF0000"/>
              </a:buClr>
              <a:buSzPts val="1800"/>
              <a:buChar char="X"/>
            </a:pPr>
            <a:r>
              <a:rPr lang="en-GB"/>
              <a:t>Zorg ervoor dat je niet subjectief bent en dat je de resultaten nog niet interpreteert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43"/>
          <p:cNvSpPr txBox="1"/>
          <p:nvPr>
            <p:ph type="title"/>
          </p:nvPr>
        </p:nvSpPr>
        <p:spPr>
          <a:xfrm>
            <a:off x="972000" y="48247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Discussie</a:t>
            </a:r>
            <a:endParaRPr/>
          </a:p>
        </p:txBody>
      </p:sp>
      <p:sp>
        <p:nvSpPr>
          <p:cNvPr id="189" name="Google Shape;189;p43"/>
          <p:cNvSpPr txBox="1"/>
          <p:nvPr>
            <p:ph idx="1" type="body"/>
          </p:nvPr>
        </p:nvSpPr>
        <p:spPr>
          <a:xfrm>
            <a:off x="497125" y="1167550"/>
            <a:ext cx="8466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6AA84F"/>
              </a:buClr>
              <a:buSzPts val="1800"/>
              <a:buChar char="✓"/>
            </a:pPr>
            <a:r>
              <a:rPr lang="en-GB"/>
              <a:t>Interpreteer je resultaten</a:t>
            </a:r>
            <a:endParaRPr/>
          </a:p>
          <a:p>
            <a:pPr indent="-342900" lvl="0" marL="457200" rtl="0" algn="l">
              <a:lnSpc>
                <a:spcPct val="150000"/>
              </a:lnSpc>
              <a:spcBef>
                <a:spcPts val="0"/>
              </a:spcBef>
              <a:spcAft>
                <a:spcPts val="0"/>
              </a:spcAft>
              <a:buClr>
                <a:srgbClr val="6AA84F"/>
              </a:buClr>
              <a:buSzPts val="1800"/>
              <a:buChar char="✓"/>
            </a:pPr>
            <a:r>
              <a:rPr lang="en-GB"/>
              <a:t>Kloppen de resultaten met je verwachtingen?</a:t>
            </a:r>
            <a:endParaRPr/>
          </a:p>
          <a:p>
            <a:pPr indent="-342900" lvl="0" marL="457200" rtl="0" algn="l">
              <a:lnSpc>
                <a:spcPct val="150000"/>
              </a:lnSpc>
              <a:spcBef>
                <a:spcPts val="0"/>
              </a:spcBef>
              <a:spcAft>
                <a:spcPts val="0"/>
              </a:spcAft>
              <a:buClr>
                <a:srgbClr val="6AA84F"/>
              </a:buClr>
              <a:buSzPts val="1800"/>
              <a:buChar char="✓"/>
            </a:pPr>
            <a:r>
              <a:rPr lang="en-GB"/>
              <a:t>Komen je resultaten overeen met die van eerdere studies?</a:t>
            </a:r>
            <a:endParaRPr/>
          </a:p>
          <a:p>
            <a:pPr indent="-342900" lvl="0" marL="457200" rtl="0" algn="l">
              <a:lnSpc>
                <a:spcPct val="150000"/>
              </a:lnSpc>
              <a:spcBef>
                <a:spcPts val="0"/>
              </a:spcBef>
              <a:spcAft>
                <a:spcPts val="0"/>
              </a:spcAft>
              <a:buClr>
                <a:srgbClr val="6AA84F"/>
              </a:buClr>
              <a:buSzPts val="1800"/>
              <a:buChar char="✓"/>
            </a:pPr>
            <a:r>
              <a:rPr lang="en-GB"/>
              <a:t>Welke factoren kunnen hebben bijgedragen aan onverwachte resultaten?</a:t>
            </a:r>
            <a:endParaRPr/>
          </a:p>
          <a:p>
            <a:pPr indent="-342900" lvl="0" marL="457200" rtl="0" algn="l">
              <a:lnSpc>
                <a:spcPct val="150000"/>
              </a:lnSpc>
              <a:spcBef>
                <a:spcPts val="0"/>
              </a:spcBef>
              <a:spcAft>
                <a:spcPts val="0"/>
              </a:spcAft>
              <a:buClr>
                <a:srgbClr val="6AA84F"/>
              </a:buClr>
              <a:buSzPts val="1800"/>
              <a:buChar char="✓"/>
            </a:pPr>
            <a:r>
              <a:rPr lang="en-GB"/>
              <a:t>Bespreek alternatieve interpretaties of verklaringen</a:t>
            </a:r>
            <a:endParaRPr/>
          </a:p>
          <a:p>
            <a:pPr indent="-342900" lvl="0" marL="457200" rtl="0" algn="l">
              <a:lnSpc>
                <a:spcPct val="150000"/>
              </a:lnSpc>
              <a:spcBef>
                <a:spcPts val="0"/>
              </a:spcBef>
              <a:spcAft>
                <a:spcPts val="0"/>
              </a:spcAft>
              <a:buClr>
                <a:srgbClr val="6AA84F"/>
              </a:buClr>
              <a:buSzPts val="1800"/>
              <a:buChar char="✓"/>
            </a:pPr>
            <a:r>
              <a:rPr lang="en-GB"/>
              <a:t>Geef aan wat de beperkingen van je studie zijn</a:t>
            </a:r>
            <a:endParaRPr/>
          </a:p>
          <a:p>
            <a:pPr indent="-342900" lvl="0" marL="457200" rtl="0" algn="l">
              <a:lnSpc>
                <a:spcPct val="150000"/>
              </a:lnSpc>
              <a:spcBef>
                <a:spcPts val="0"/>
              </a:spcBef>
              <a:spcAft>
                <a:spcPts val="0"/>
              </a:spcAft>
              <a:buClr>
                <a:srgbClr val="6AA84F"/>
              </a:buClr>
              <a:buSzPts val="1800"/>
              <a:buChar char="✓"/>
            </a:pPr>
            <a:r>
              <a:rPr lang="en-GB"/>
              <a:t>Geef suggesties voor vervolgonderzoek</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4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Conclusie</a:t>
            </a:r>
            <a:endParaRPr/>
          </a:p>
        </p:txBody>
      </p:sp>
      <p:sp>
        <p:nvSpPr>
          <p:cNvPr id="195" name="Google Shape;195;p44"/>
          <p:cNvSpPr txBox="1"/>
          <p:nvPr>
            <p:ph idx="1" type="body"/>
          </p:nvPr>
        </p:nvSpPr>
        <p:spPr>
          <a:xfrm>
            <a:off x="934075" y="1109650"/>
            <a:ext cx="7200000" cy="3047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6AA84F"/>
              </a:buClr>
              <a:buSzPts val="1800"/>
              <a:buChar char="✓"/>
            </a:pPr>
            <a:r>
              <a:rPr lang="en-GB"/>
              <a:t>Beantwoord je onderzoeksvraag</a:t>
            </a:r>
            <a:endParaRPr/>
          </a:p>
          <a:p>
            <a:pPr indent="-342900" lvl="0" marL="457200" rtl="0" algn="l">
              <a:lnSpc>
                <a:spcPct val="150000"/>
              </a:lnSpc>
              <a:spcBef>
                <a:spcPts val="0"/>
              </a:spcBef>
              <a:spcAft>
                <a:spcPts val="0"/>
              </a:spcAft>
              <a:buClr>
                <a:srgbClr val="6AA84F"/>
              </a:buClr>
              <a:buSzPts val="1800"/>
              <a:buChar char="✓"/>
            </a:pPr>
            <a:r>
              <a:rPr lang="en-GB"/>
              <a:t>Draag ideeën voor vervolgonderzoek aan</a:t>
            </a:r>
            <a:endParaRPr/>
          </a:p>
          <a:p>
            <a:pPr indent="-342900" lvl="0" marL="457200" rtl="0" algn="l">
              <a:lnSpc>
                <a:spcPct val="150000"/>
              </a:lnSpc>
              <a:spcBef>
                <a:spcPts val="0"/>
              </a:spcBef>
              <a:spcAft>
                <a:spcPts val="0"/>
              </a:spcAft>
              <a:buClr>
                <a:srgbClr val="6AA84F"/>
              </a:buClr>
              <a:buSzPts val="1800"/>
              <a:buChar char="✓"/>
            </a:pPr>
            <a:r>
              <a:rPr lang="en-GB"/>
              <a:t>Laat zien hoe jij hebt bijgedragen</a:t>
            </a:r>
            <a:endParaRPr/>
          </a:p>
          <a:p>
            <a:pPr indent="-342900" lvl="0" marL="457200" rtl="0" algn="l">
              <a:lnSpc>
                <a:spcPct val="150000"/>
              </a:lnSpc>
              <a:spcBef>
                <a:spcPts val="0"/>
              </a:spcBef>
              <a:spcAft>
                <a:spcPts val="0"/>
              </a:spcAft>
              <a:buClr>
                <a:srgbClr val="6AA84F"/>
              </a:buClr>
              <a:buSzPts val="1800"/>
              <a:buChar char="✓"/>
            </a:pPr>
            <a:r>
              <a:rPr lang="en-GB"/>
              <a:t>Benadruk het belang van je onderzoek</a:t>
            </a:r>
            <a:endParaRPr/>
          </a:p>
          <a:p>
            <a:pPr indent="-342900" lvl="0" marL="457200" rtl="0" algn="l">
              <a:lnSpc>
                <a:spcPct val="150000"/>
              </a:lnSpc>
              <a:spcBef>
                <a:spcPts val="0"/>
              </a:spcBef>
              <a:spcAft>
                <a:spcPts val="0"/>
              </a:spcAft>
              <a:buClr>
                <a:srgbClr val="FF0000"/>
              </a:buClr>
              <a:buSzPts val="1800"/>
              <a:buChar char="X"/>
            </a:pPr>
            <a:r>
              <a:rPr lang="en-GB"/>
              <a:t>Introduceer </a:t>
            </a:r>
            <a:r>
              <a:rPr b="1" lang="en-GB"/>
              <a:t>geen </a:t>
            </a:r>
            <a:r>
              <a:rPr lang="en-GB"/>
              <a:t>nieuwe data, interpretaties, argumenten of bronnen en bespreek geen nieuwe informatie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descr="In deze video leer je hoe je een perfecte conclusie schrijft voor je scriptie. In de conclusie beantwoord je de centrale onderzoeksvraag of bevestig of ontkracht je jouw hypotheses. Je leert het doel van een conclusie, de do's en don'ts bij het schrijven van een conclusie en de werkwoordstijden. Wil jij weten hoe je een perfecte conclusie schrijft voor je scriptie? Bekijk dan de video en abonneer je op ons kanaal!&#10;&#10;#conclusieschrijven #conclusie #hoeschrijfjeeenconclusie&#10;&#10;Abonneer je op ons kanaal ► https://www.youtube.com/channel/UCGcE41q59Ve-sJQVelYRpcw?sub_confirmation=1&#10;&#10;*********&#10;&#10;Aanvullende informatie:&#10;&#10;Lees hier meer over het schrijven van een conclusie ► https://www.scribbr.nl/scriptie-structuur/conclusie-scriptie/?utm_source=youtube&amp;utm_medium=description&amp;utm_campaign=conclusie&#10;&#10;Bekijk hier andere Scribbr Knowledge Base artikelen ►&#10;https://www.scribbr.nl/knowledge-base/?utm_source=youtube&amp;utm_medium=description&#10;&#10;*********&#10;&#10;Onze academische hulpmiddelen:&#10;&#10;APA Generator ► https://www.scribbr.nl/bronnengenerator/?utm_source=youtube&amp;utm_medium=description&#10;&#10;Plagiaat Checker ► https://www.scribbr.nl/plagiaat-checker/?utm_source=youtube&amp;utm_medium=description&#10;&#10;Nakijkservice ► https://www.scribbr.nl/nakijken/nederlands/?utm_source=youtube&amp;utm_medium=description&#10;&#10;********&#10;&#10;Blijf op de hoogte!&#10;&#10;Scribbr ► https://scribbr.nl?utm_source=youtube&amp;utm_medium=description&amp;utm_campaign=&#10;YouTube ► https://www.youtube.com/channel/UCGcE41q59Ve-sJQVelYRpcw?sub_confirmation=1&#10;Instagram ► https://www.instagram.com/scribbr_/" id="200" name="Google Shape;200;p45" title="Hoe schrijf je een perfecte conclusie | Scribbr 🎓">
            <a:hlinkClick r:id="rId3"/>
          </p:cNvPr>
          <p:cNvPicPr preferRelativeResize="0"/>
          <p:nvPr/>
        </p:nvPicPr>
        <p:blipFill>
          <a:blip r:embed="rId4">
            <a:alphaModFix/>
          </a:blip>
          <a:stretch>
            <a:fillRect/>
          </a:stretch>
        </p:blipFill>
        <p:spPr>
          <a:xfrm>
            <a:off x="2286000" y="7426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46"/>
          <p:cNvSpPr txBox="1"/>
          <p:nvPr>
            <p:ph type="ctrTitle"/>
          </p:nvPr>
        </p:nvSpPr>
        <p:spPr>
          <a:xfrm>
            <a:off x="972008" y="892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Na de hoofdtekst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47"/>
          <p:cNvSpPr txBox="1"/>
          <p:nvPr>
            <p:ph type="title"/>
          </p:nvPr>
        </p:nvSpPr>
        <p:spPr>
          <a:xfrm>
            <a:off x="934075" y="445025"/>
            <a:ext cx="4647900" cy="96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Literatuurlijst of bibliografie</a:t>
            </a:r>
            <a:endParaRPr/>
          </a:p>
        </p:txBody>
      </p:sp>
      <p:sp>
        <p:nvSpPr>
          <p:cNvPr id="211" name="Google Shape;211;p47"/>
          <p:cNvSpPr txBox="1"/>
          <p:nvPr>
            <p:ph idx="1" type="body"/>
          </p:nvPr>
        </p:nvSpPr>
        <p:spPr>
          <a:xfrm>
            <a:off x="550225" y="1508650"/>
            <a:ext cx="4516500" cy="33123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Bevat alle bronnen waarnaar je hebt verwezen in je scriptie</a:t>
            </a:r>
            <a:endParaRPr/>
          </a:p>
          <a:p>
            <a:pPr indent="-342900" lvl="0" marL="457200" rtl="0" algn="l">
              <a:lnSpc>
                <a:spcPct val="150000"/>
              </a:lnSpc>
              <a:spcBef>
                <a:spcPts val="0"/>
              </a:spcBef>
              <a:spcAft>
                <a:spcPts val="0"/>
              </a:spcAft>
              <a:buSzPts val="1800"/>
              <a:buChar char="●"/>
            </a:pPr>
            <a:r>
              <a:rPr lang="en-GB"/>
              <a:t>Iedere bronvermelding weergeeft correcte en volledige brongegevens</a:t>
            </a:r>
            <a:endParaRPr/>
          </a:p>
          <a:p>
            <a:pPr indent="-342900" lvl="0" marL="457200" rtl="0" algn="l">
              <a:lnSpc>
                <a:spcPct val="150000"/>
              </a:lnSpc>
              <a:spcBef>
                <a:spcPts val="0"/>
              </a:spcBef>
              <a:spcAft>
                <a:spcPts val="0"/>
              </a:spcAft>
              <a:buSzPts val="1800"/>
              <a:buChar char="●"/>
            </a:pPr>
            <a:r>
              <a:rPr lang="en-GB"/>
              <a:t>Opmaak hangt af van de stijl die je gebruikt (vaak APA)</a:t>
            </a:r>
            <a:endParaRPr/>
          </a:p>
          <a:p>
            <a:pPr indent="-342900" lvl="0" marL="457200" rtl="0" algn="l">
              <a:lnSpc>
                <a:spcPct val="150000"/>
              </a:lnSpc>
              <a:spcBef>
                <a:spcPts val="0"/>
              </a:spcBef>
              <a:spcAft>
                <a:spcPts val="0"/>
              </a:spcAft>
              <a:buSzPts val="1800"/>
              <a:buChar char="●"/>
            </a:pPr>
            <a:r>
              <a:rPr lang="en-GB"/>
              <a:t>Online bronnengenerators kunnen handig zijn</a:t>
            </a:r>
            <a:endParaRPr/>
          </a:p>
        </p:txBody>
      </p:sp>
      <p:pic>
        <p:nvPicPr>
          <p:cNvPr id="212" name="Google Shape;212;p47"/>
          <p:cNvPicPr preferRelativeResize="0"/>
          <p:nvPr/>
        </p:nvPicPr>
        <p:blipFill>
          <a:blip r:embed="rId3">
            <a:alphaModFix/>
          </a:blip>
          <a:stretch>
            <a:fillRect/>
          </a:stretch>
        </p:blipFill>
        <p:spPr>
          <a:xfrm>
            <a:off x="5291575" y="445025"/>
            <a:ext cx="3257225" cy="406207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48"/>
          <p:cNvSpPr txBox="1"/>
          <p:nvPr>
            <p:ph type="title"/>
          </p:nvPr>
        </p:nvSpPr>
        <p:spPr>
          <a:xfrm>
            <a:off x="1383250" y="490950"/>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Bijlagen</a:t>
            </a:r>
            <a:endParaRPr/>
          </a:p>
        </p:txBody>
      </p:sp>
      <p:sp>
        <p:nvSpPr>
          <p:cNvPr id="218" name="Google Shape;218;p48"/>
          <p:cNvSpPr txBox="1"/>
          <p:nvPr>
            <p:ph idx="1" type="body"/>
          </p:nvPr>
        </p:nvSpPr>
        <p:spPr>
          <a:xfrm>
            <a:off x="934075" y="1328750"/>
            <a:ext cx="7200000" cy="32400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Presenteer extra data of documenten in je bijlagen als je deze informatie niet kunt of wilt opnemen in de hoofdtekst</a:t>
            </a:r>
            <a:endParaRPr/>
          </a:p>
          <a:p>
            <a:pPr indent="-342900" lvl="0" marL="457200" rtl="0" algn="l">
              <a:lnSpc>
                <a:spcPct val="150000"/>
              </a:lnSpc>
              <a:spcBef>
                <a:spcPts val="0"/>
              </a:spcBef>
              <a:spcAft>
                <a:spcPts val="0"/>
              </a:spcAft>
              <a:buSzPts val="1800"/>
              <a:buChar char="●"/>
            </a:pPr>
            <a:r>
              <a:rPr lang="en-GB"/>
              <a:t>Voorbeelden van informatie voor de bijlagen zijn: interviewtranscripten, enquêtevragen, tabellen met data, et cetera</a:t>
            </a:r>
            <a:endParaRPr/>
          </a:p>
          <a:p>
            <a:pPr indent="-342900" lvl="0" marL="457200" rtl="0" algn="l">
              <a:lnSpc>
                <a:spcPct val="150000"/>
              </a:lnSpc>
              <a:spcBef>
                <a:spcPts val="0"/>
              </a:spcBef>
              <a:spcAft>
                <a:spcPts val="0"/>
              </a:spcAft>
              <a:buSzPts val="1800"/>
              <a:buChar char="●"/>
            </a:pPr>
            <a:r>
              <a:rPr lang="en-GB"/>
              <a:t>Als je meerdere bijlagen hebt, label of nummer je deze (Bijlage A, Bijlage B,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9"/>
          <p:cNvSpPr txBox="1"/>
          <p:nvPr>
            <p:ph type="ctrTitle"/>
          </p:nvPr>
        </p:nvSpPr>
        <p:spPr>
          <a:xfrm>
            <a:off x="766650" y="1427900"/>
            <a:ext cx="7610700" cy="1573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Aanbevolen hulpmiddelen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50"/>
          <p:cNvSpPr txBox="1"/>
          <p:nvPr>
            <p:ph type="title"/>
          </p:nvPr>
        </p:nvSpPr>
        <p:spPr>
          <a:xfrm>
            <a:off x="81122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Scribbrs gratis hulpmiddelen</a:t>
            </a:r>
            <a:endParaRPr/>
          </a:p>
        </p:txBody>
      </p:sp>
      <p:sp>
        <p:nvSpPr>
          <p:cNvPr id="229" name="Google Shape;229;p50"/>
          <p:cNvSpPr txBox="1"/>
          <p:nvPr>
            <p:ph idx="1" type="body"/>
          </p:nvPr>
        </p:nvSpPr>
        <p:spPr>
          <a:xfrm>
            <a:off x="307075" y="1207250"/>
            <a:ext cx="4139400" cy="31506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GB" u="sng">
                <a:solidFill>
                  <a:schemeClr val="hlink"/>
                </a:solidFill>
                <a:hlinkClick r:id="rId3"/>
              </a:rPr>
              <a:t>Knowledge Base</a:t>
            </a:r>
            <a:r>
              <a:rPr lang="en-GB"/>
              <a:t> </a:t>
            </a:r>
            <a:endParaRPr/>
          </a:p>
          <a:p>
            <a:pPr indent="0" lvl="0" marL="457200" rtl="0" algn="l">
              <a:lnSpc>
                <a:spcPct val="100000"/>
              </a:lnSpc>
              <a:spcBef>
                <a:spcPts val="1600"/>
              </a:spcBef>
              <a:spcAft>
                <a:spcPts val="0"/>
              </a:spcAft>
              <a:buNone/>
            </a:pPr>
            <a:r>
              <a:rPr lang="en-GB"/>
              <a:t>(300+ artikelen)</a:t>
            </a:r>
            <a:endParaRPr/>
          </a:p>
          <a:p>
            <a:pPr indent="-342900" lvl="0" marL="457200" rtl="0" algn="l">
              <a:lnSpc>
                <a:spcPct val="150000"/>
              </a:lnSpc>
              <a:spcBef>
                <a:spcPts val="1600"/>
              </a:spcBef>
              <a:spcAft>
                <a:spcPts val="0"/>
              </a:spcAft>
              <a:buSzPts val="1800"/>
              <a:buChar char="●"/>
            </a:pPr>
            <a:r>
              <a:rPr lang="en-GB" u="sng">
                <a:solidFill>
                  <a:schemeClr val="hlink"/>
                </a:solidFill>
                <a:hlinkClick r:id="rId4"/>
              </a:rPr>
              <a:t>APA Generator</a:t>
            </a:r>
            <a:endParaRPr/>
          </a:p>
          <a:p>
            <a:pPr indent="-342900" lvl="0" marL="457200" rtl="0" algn="l">
              <a:lnSpc>
                <a:spcPct val="150000"/>
              </a:lnSpc>
              <a:spcBef>
                <a:spcPts val="0"/>
              </a:spcBef>
              <a:spcAft>
                <a:spcPts val="0"/>
              </a:spcAft>
              <a:buSzPts val="1800"/>
              <a:buChar char="●"/>
            </a:pPr>
            <a:r>
              <a:rPr lang="en-GB" u="sng">
                <a:solidFill>
                  <a:schemeClr val="hlink"/>
                </a:solidFill>
                <a:hlinkClick r:id="rId5"/>
              </a:rPr>
              <a:t>MLA Generator</a:t>
            </a:r>
            <a:endParaRPr/>
          </a:p>
          <a:p>
            <a:pPr indent="-342900" lvl="0" marL="457200" rtl="0" algn="l">
              <a:lnSpc>
                <a:spcPct val="150000"/>
              </a:lnSpc>
              <a:spcBef>
                <a:spcPts val="0"/>
              </a:spcBef>
              <a:spcAft>
                <a:spcPts val="0"/>
              </a:spcAft>
              <a:buSzPts val="1800"/>
              <a:buChar char="●"/>
            </a:pPr>
            <a:r>
              <a:rPr lang="en-GB" u="sng">
                <a:solidFill>
                  <a:schemeClr val="hlink"/>
                </a:solidFill>
                <a:hlinkClick r:id="rId6"/>
              </a:rPr>
              <a:t>YouTube-channel</a:t>
            </a:r>
            <a:endParaRPr/>
          </a:p>
        </p:txBody>
      </p:sp>
      <p:pic>
        <p:nvPicPr>
          <p:cNvPr id="230" name="Google Shape;230;p50"/>
          <p:cNvPicPr preferRelativeResize="0"/>
          <p:nvPr/>
        </p:nvPicPr>
        <p:blipFill>
          <a:blip r:embed="rId7">
            <a:alphaModFix/>
          </a:blip>
          <a:stretch>
            <a:fillRect/>
          </a:stretch>
        </p:blipFill>
        <p:spPr>
          <a:xfrm>
            <a:off x="3305475" y="1207262"/>
            <a:ext cx="5555249" cy="33273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5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Hi, wij zijn Scribbr 👋</a:t>
            </a:r>
            <a:endParaRPr/>
          </a:p>
        </p:txBody>
      </p:sp>
      <p:sp>
        <p:nvSpPr>
          <p:cNvPr id="236" name="Google Shape;236;p51"/>
          <p:cNvSpPr txBox="1"/>
          <p:nvPr>
            <p:ph idx="1" type="body"/>
          </p:nvPr>
        </p:nvSpPr>
        <p:spPr>
          <a:xfrm>
            <a:off x="934075" y="1368550"/>
            <a:ext cx="7200000" cy="32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We vormen een team van 60 mensen in Amsterdam en we werken samen met meer dan 500 freelance editors over de hele wereld om studenten te helpen met academisch onderzoek en schrijven, zodat ze zorgeloos kunnen afstuderen..</a:t>
            </a:r>
            <a:r>
              <a:rPr b="1" lang="en-GB" sz="1400"/>
              <a:t> </a:t>
            </a:r>
            <a:endParaRPr b="1" sz="1400"/>
          </a:p>
          <a:p>
            <a:pPr indent="0" lvl="0" marL="0" rtl="0" algn="l">
              <a:spcBef>
                <a:spcPts val="1600"/>
              </a:spcBef>
              <a:spcAft>
                <a:spcPts val="1600"/>
              </a:spcAft>
              <a:buNone/>
            </a:pPr>
            <a:r>
              <a:rPr lang="en-GB" sz="1400"/>
              <a:t>We werken iedere dag hard aan onze </a:t>
            </a:r>
            <a:r>
              <a:rPr lang="en-GB" sz="1400" u="sng">
                <a:solidFill>
                  <a:schemeClr val="hlink"/>
                </a:solidFill>
                <a:hlinkClick r:id="rId3"/>
              </a:rPr>
              <a:t>Nakijkservice</a:t>
            </a:r>
            <a:r>
              <a:rPr lang="en-GB" sz="1400"/>
              <a:t>, </a:t>
            </a:r>
            <a:r>
              <a:rPr lang="en-GB" sz="1400" u="sng">
                <a:solidFill>
                  <a:schemeClr val="hlink"/>
                </a:solidFill>
                <a:hlinkClick r:id="rId4"/>
              </a:rPr>
              <a:t>Plagiaat Checker</a:t>
            </a:r>
            <a:r>
              <a:rPr lang="en-GB" sz="1400"/>
              <a:t>, </a:t>
            </a:r>
            <a:r>
              <a:rPr lang="en-GB" sz="1400" u="sng">
                <a:solidFill>
                  <a:schemeClr val="hlink"/>
                </a:solidFill>
                <a:hlinkClick r:id="rId5"/>
              </a:rPr>
              <a:t>APA Generator</a:t>
            </a:r>
            <a:r>
              <a:rPr lang="en-GB" sz="1400"/>
              <a:t>, </a:t>
            </a:r>
            <a:r>
              <a:rPr lang="en-GB" sz="1400" u="sng">
                <a:solidFill>
                  <a:schemeClr val="hlink"/>
                </a:solidFill>
                <a:hlinkClick r:id="rId6"/>
              </a:rPr>
              <a:t>Knowledge Base</a:t>
            </a:r>
            <a:r>
              <a:rPr lang="en-GB" sz="1400"/>
              <a:t> en video’s op ons </a:t>
            </a:r>
            <a:r>
              <a:rPr lang="en-GB" sz="1400" u="sng">
                <a:solidFill>
                  <a:schemeClr val="hlink"/>
                </a:solidFill>
                <a:hlinkClick r:id="rId7"/>
              </a:rPr>
              <a:t>YouTube-channel</a:t>
            </a:r>
            <a:r>
              <a:rPr lang="en-GB" sz="1400"/>
              <a:t>.</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2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Een scriptie is ...</a:t>
            </a:r>
            <a:endParaRPr/>
          </a:p>
        </p:txBody>
      </p:sp>
      <p:sp>
        <p:nvSpPr>
          <p:cNvPr id="84" name="Google Shape;84;p25"/>
          <p:cNvSpPr txBox="1"/>
          <p:nvPr>
            <p:ph idx="1" type="body"/>
          </p:nvPr>
        </p:nvSpPr>
        <p:spPr>
          <a:xfrm>
            <a:off x="934075" y="1405800"/>
            <a:ext cx="7200000" cy="28437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een lange, academische tekst</a:t>
            </a:r>
            <a:endParaRPr/>
          </a:p>
          <a:p>
            <a:pPr indent="-342900" lvl="0" marL="457200" rtl="0" algn="l">
              <a:lnSpc>
                <a:spcPct val="150000"/>
              </a:lnSpc>
              <a:spcBef>
                <a:spcPts val="0"/>
              </a:spcBef>
              <a:spcAft>
                <a:spcPts val="0"/>
              </a:spcAft>
              <a:buSzPts val="1800"/>
              <a:buChar char="●"/>
            </a:pPr>
            <a:r>
              <a:rPr lang="en-GB"/>
              <a:t>gebaseerd op je eigen onderzoek</a:t>
            </a:r>
            <a:endParaRPr/>
          </a:p>
          <a:p>
            <a:pPr indent="-342900" lvl="0" marL="457200" rtl="0" algn="l">
              <a:lnSpc>
                <a:spcPct val="150000"/>
              </a:lnSpc>
              <a:spcBef>
                <a:spcPts val="0"/>
              </a:spcBef>
              <a:spcAft>
                <a:spcPts val="0"/>
              </a:spcAft>
              <a:buSzPts val="1800"/>
              <a:buChar char="●"/>
            </a:pPr>
            <a:r>
              <a:rPr lang="en-GB"/>
              <a:t>v</a:t>
            </a:r>
            <a:r>
              <a:rPr lang="en-GB"/>
              <a:t>aak de afsluiting van je bachelor of master</a:t>
            </a:r>
            <a:endParaRPr/>
          </a:p>
          <a:p>
            <a:pPr indent="-342900" lvl="0" marL="457200" rtl="0" algn="l">
              <a:lnSpc>
                <a:spcPct val="150000"/>
              </a:lnSpc>
              <a:spcBef>
                <a:spcPts val="0"/>
              </a:spcBef>
              <a:spcAft>
                <a:spcPts val="0"/>
              </a:spcAft>
              <a:buSzPts val="1800"/>
              <a:buChar char="●"/>
            </a:pPr>
            <a:r>
              <a:rPr lang="en-GB"/>
              <a:t>e</a:t>
            </a:r>
            <a:r>
              <a:rPr lang="en-GB"/>
              <a:t>en manier om je onderzoeksvaardigheden te testen</a:t>
            </a:r>
            <a:endParaRPr/>
          </a:p>
          <a:p>
            <a:pPr indent="-342900" lvl="0" marL="457200" rtl="0" algn="l">
              <a:lnSpc>
                <a:spcPct val="150000"/>
              </a:lnSpc>
              <a:spcBef>
                <a:spcPts val="0"/>
              </a:spcBef>
              <a:spcAft>
                <a:spcPts val="0"/>
              </a:spcAft>
              <a:buSzPts val="1800"/>
              <a:buChar char="●"/>
            </a:pPr>
            <a:r>
              <a:rPr lang="en-GB"/>
              <a:t>e</a:t>
            </a:r>
            <a:r>
              <a:rPr lang="en-GB"/>
              <a:t>en synoniem van “thesis”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52"/>
          <p:cNvSpPr txBox="1"/>
          <p:nvPr>
            <p:ph type="title"/>
          </p:nvPr>
        </p:nvSpPr>
        <p:spPr>
          <a:xfrm>
            <a:off x="442750" y="429675"/>
            <a:ext cx="8339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Richtlijnen om deze presentatie te gebruiken</a:t>
            </a:r>
            <a:endParaRPr/>
          </a:p>
        </p:txBody>
      </p:sp>
      <p:sp>
        <p:nvSpPr>
          <p:cNvPr id="242" name="Google Shape;242;p52"/>
          <p:cNvSpPr txBox="1"/>
          <p:nvPr>
            <p:ph idx="1" type="body"/>
          </p:nvPr>
        </p:nvSpPr>
        <p:spPr>
          <a:xfrm>
            <a:off x="934075" y="1152475"/>
            <a:ext cx="7200000" cy="360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Je kunt deze presentatie gratis gebruiken en aanpassen voor onderwijsdoeleinden. Je mag de presentatie:</a:t>
            </a:r>
            <a:endParaRPr sz="1400"/>
          </a:p>
          <a:p>
            <a:pPr indent="-317500" lvl="0" marL="457200" rtl="0" algn="l">
              <a:spcBef>
                <a:spcPts val="1600"/>
              </a:spcBef>
              <a:spcAft>
                <a:spcPts val="0"/>
              </a:spcAft>
              <a:buClr>
                <a:schemeClr val="accent2"/>
              </a:buClr>
              <a:buSzPts val="1400"/>
              <a:buChar char="✓"/>
            </a:pPr>
            <a:r>
              <a:rPr lang="en-GB" sz="1400"/>
              <a:t>Tonen in een onderwijssetting</a:t>
            </a:r>
            <a:endParaRPr sz="1400"/>
          </a:p>
          <a:p>
            <a:pPr indent="-317500" lvl="0" marL="457200" rtl="0" algn="l">
              <a:spcBef>
                <a:spcPts val="0"/>
              </a:spcBef>
              <a:spcAft>
                <a:spcPts val="0"/>
              </a:spcAft>
              <a:buClr>
                <a:schemeClr val="accent2"/>
              </a:buClr>
              <a:buSzPts val="1400"/>
              <a:buChar char="✓"/>
            </a:pPr>
            <a:r>
              <a:rPr lang="en-GB" sz="1400"/>
              <a:t>Aanpassen door slides toe te voegen, te verwijderen of te veranderen</a:t>
            </a:r>
            <a:endParaRPr sz="1400"/>
          </a:p>
          <a:p>
            <a:pPr indent="-317500" lvl="0" marL="457200" rtl="0" algn="l">
              <a:spcBef>
                <a:spcPts val="0"/>
              </a:spcBef>
              <a:spcAft>
                <a:spcPts val="0"/>
              </a:spcAft>
              <a:buClr>
                <a:schemeClr val="accent2"/>
              </a:buClr>
              <a:buSzPts val="1400"/>
              <a:buChar char="✓"/>
            </a:pPr>
            <a:r>
              <a:rPr lang="en-GB" sz="1400"/>
              <a:t>Verspreiden, bijvoorbeeld in de vorm van hand-outs of in leeromgevingen (zoals Brightspace, BlackBoard, Google Classroom)</a:t>
            </a:r>
            <a:endParaRPr sz="1400"/>
          </a:p>
          <a:p>
            <a:pPr indent="0" lvl="0" marL="0" rtl="0" algn="l">
              <a:spcBef>
                <a:spcPts val="1600"/>
              </a:spcBef>
              <a:spcAft>
                <a:spcPts val="1600"/>
              </a:spcAft>
              <a:buNone/>
            </a:pPr>
            <a:r>
              <a:rPr lang="en-GB" sz="1400"/>
              <a:t>→ Vermeld Scribbr wel als bron voor deze presentatie.</a:t>
            </a:r>
            <a:endParaRPr sz="1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53"/>
          <p:cNvSpPr txBox="1"/>
          <p:nvPr>
            <p:ph type="ctrTitle"/>
          </p:nvPr>
        </p:nvSpPr>
        <p:spPr>
          <a:xfrm>
            <a:off x="1312350" y="1274000"/>
            <a:ext cx="6519300" cy="120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3600"/>
              <a:t>Vond je deze presentatie handig?</a:t>
            </a:r>
            <a:endParaRPr sz="3600"/>
          </a:p>
        </p:txBody>
      </p:sp>
      <p:sp>
        <p:nvSpPr>
          <p:cNvPr id="248" name="Google Shape;248;p53"/>
          <p:cNvSpPr txBox="1"/>
          <p:nvPr>
            <p:ph type="ctrTitle"/>
          </p:nvPr>
        </p:nvSpPr>
        <p:spPr>
          <a:xfrm>
            <a:off x="972000" y="2571750"/>
            <a:ext cx="7200000" cy="120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GB" sz="1800"/>
              <a:t>We zouden het leuk vinden iets van je te horen!</a:t>
            </a:r>
            <a:br>
              <a:rPr b="0" lang="en-GB" sz="1800"/>
            </a:br>
            <a:r>
              <a:rPr b="0" lang="en-GB" sz="1800"/>
              <a:t>Je kunt je feedback of vragen mailen naar </a:t>
            </a:r>
            <a:r>
              <a:rPr b="0" lang="en-GB" sz="1800" u="sng">
                <a:solidFill>
                  <a:schemeClr val="hlink"/>
                </a:solidFill>
                <a:hlinkClick r:id="rId3"/>
              </a:rPr>
              <a:t>juliam@scribbr.com</a:t>
            </a:r>
            <a:endParaRPr b="0" sz="1800"/>
          </a:p>
          <a:p>
            <a:pPr indent="0" lvl="0" marL="0" rtl="0" algn="ctr">
              <a:spcBef>
                <a:spcPts val="0"/>
              </a:spcBef>
              <a:spcAft>
                <a:spcPts val="0"/>
              </a:spcAft>
              <a:buNone/>
            </a:pPr>
            <a:r>
              <a:t/>
            </a:r>
            <a:endParaRPr b="0" sz="1800"/>
          </a:p>
        </p:txBody>
      </p:sp>
      <p:pic>
        <p:nvPicPr>
          <p:cNvPr id="249" name="Google Shape;249;p53"/>
          <p:cNvPicPr preferRelativeResize="0"/>
          <p:nvPr/>
        </p:nvPicPr>
        <p:blipFill>
          <a:blip r:embed="rId4">
            <a:alphaModFix/>
          </a:blip>
          <a:stretch>
            <a:fillRect/>
          </a:stretch>
        </p:blipFill>
        <p:spPr>
          <a:xfrm>
            <a:off x="412475" y="1273999"/>
            <a:ext cx="960850" cy="2258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6"/>
          <p:cNvSpPr txBox="1"/>
          <p:nvPr>
            <p:ph type="ctrTitle"/>
          </p:nvPr>
        </p:nvSpPr>
        <p:spPr>
          <a:xfrm>
            <a:off x="972000" y="1954050"/>
            <a:ext cx="7200000" cy="1013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3600"/>
              <a:t>Uit welke onderdelen bestaat een scriptie?</a:t>
            </a:r>
            <a:endParaRPr sz="3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7"/>
          <p:cNvSpPr txBox="1"/>
          <p:nvPr/>
        </p:nvSpPr>
        <p:spPr>
          <a:xfrm>
            <a:off x="794500" y="404225"/>
            <a:ext cx="7973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800">
                <a:solidFill>
                  <a:schemeClr val="dk1"/>
                </a:solidFill>
                <a:latin typeface="Open Sans"/>
                <a:ea typeface="Open Sans"/>
                <a:cs typeface="Open Sans"/>
                <a:sym typeface="Open Sans"/>
              </a:rPr>
              <a:t>Een scriptie bestaat uit ...</a:t>
            </a:r>
            <a:endParaRPr b="1" sz="2800">
              <a:solidFill>
                <a:schemeClr val="dk1"/>
              </a:solidFill>
              <a:latin typeface="Open Sans"/>
              <a:ea typeface="Open Sans"/>
              <a:cs typeface="Open Sans"/>
              <a:sym typeface="Open Sans"/>
            </a:endParaRPr>
          </a:p>
        </p:txBody>
      </p:sp>
      <p:sp>
        <p:nvSpPr>
          <p:cNvPr id="95" name="Google Shape;95;p27"/>
          <p:cNvSpPr txBox="1"/>
          <p:nvPr/>
        </p:nvSpPr>
        <p:spPr>
          <a:xfrm>
            <a:off x="339200" y="1019825"/>
            <a:ext cx="4124100" cy="3370800"/>
          </a:xfrm>
          <a:prstGeom prst="rect">
            <a:avLst/>
          </a:prstGeom>
          <a:noFill/>
          <a:ln>
            <a:noFill/>
          </a:ln>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Clr>
                <a:srgbClr val="1B2B68"/>
              </a:buClr>
              <a:buSzPts val="1800"/>
              <a:buFont typeface="Open Sans"/>
              <a:buChar char="●"/>
            </a:pPr>
            <a:r>
              <a:rPr lang="en-GB" sz="1800">
                <a:solidFill>
                  <a:srgbClr val="1B2B68"/>
                </a:solidFill>
                <a:latin typeface="Open Sans"/>
                <a:ea typeface="Open Sans"/>
                <a:cs typeface="Open Sans"/>
                <a:sym typeface="Open Sans"/>
              </a:rPr>
              <a:t>t</a:t>
            </a:r>
            <a:r>
              <a:rPr lang="en-GB" sz="1800">
                <a:solidFill>
                  <a:srgbClr val="1B2B68"/>
                </a:solidFill>
                <a:latin typeface="Open Sans"/>
                <a:ea typeface="Open Sans"/>
                <a:cs typeface="Open Sans"/>
                <a:sym typeface="Open Sans"/>
              </a:rPr>
              <a:t>itelpagina</a:t>
            </a:r>
            <a:endParaRPr sz="1800">
              <a:solidFill>
                <a:srgbClr val="1B2B68"/>
              </a:solidFill>
              <a:latin typeface="Open Sans"/>
              <a:ea typeface="Open Sans"/>
              <a:cs typeface="Open Sans"/>
              <a:sym typeface="Open Sans"/>
            </a:endParaRPr>
          </a:p>
          <a:p>
            <a:pPr indent="-342900" lvl="0" marL="457200" rtl="0" algn="l">
              <a:lnSpc>
                <a:spcPct val="150000"/>
              </a:lnSpc>
              <a:spcBef>
                <a:spcPts val="0"/>
              </a:spcBef>
              <a:spcAft>
                <a:spcPts val="0"/>
              </a:spcAft>
              <a:buClr>
                <a:srgbClr val="1B2B68"/>
              </a:buClr>
              <a:buSzPts val="1800"/>
              <a:buFont typeface="Open Sans"/>
              <a:buChar char="●"/>
            </a:pPr>
            <a:r>
              <a:rPr lang="en-GB" sz="1800">
                <a:solidFill>
                  <a:srgbClr val="1B2B68"/>
                </a:solidFill>
                <a:latin typeface="Open Sans"/>
                <a:ea typeface="Open Sans"/>
                <a:cs typeface="Open Sans"/>
                <a:sym typeface="Open Sans"/>
              </a:rPr>
              <a:t>eventuele informatiepagina</a:t>
            </a:r>
            <a:endParaRPr sz="1800">
              <a:solidFill>
                <a:srgbClr val="1B2B68"/>
              </a:solidFill>
              <a:latin typeface="Open Sans"/>
              <a:ea typeface="Open Sans"/>
              <a:cs typeface="Open Sans"/>
              <a:sym typeface="Open Sans"/>
            </a:endParaRPr>
          </a:p>
          <a:p>
            <a:pPr indent="-342900" lvl="0" marL="457200" rtl="0" algn="l">
              <a:lnSpc>
                <a:spcPct val="150000"/>
              </a:lnSpc>
              <a:spcBef>
                <a:spcPts val="0"/>
              </a:spcBef>
              <a:spcAft>
                <a:spcPts val="0"/>
              </a:spcAft>
              <a:buClr>
                <a:srgbClr val="1B2B68"/>
              </a:buClr>
              <a:buSzPts val="1800"/>
              <a:buFont typeface="Open Sans"/>
              <a:buChar char="●"/>
            </a:pPr>
            <a:r>
              <a:rPr lang="en-GB" sz="1800">
                <a:solidFill>
                  <a:srgbClr val="1B2B68"/>
                </a:solidFill>
                <a:latin typeface="Open Sans"/>
                <a:ea typeface="Open Sans"/>
                <a:cs typeface="Open Sans"/>
                <a:sym typeface="Open Sans"/>
              </a:rPr>
              <a:t>v</a:t>
            </a:r>
            <a:r>
              <a:rPr lang="en-GB" sz="1800">
                <a:solidFill>
                  <a:srgbClr val="1B2B68"/>
                </a:solidFill>
                <a:latin typeface="Open Sans"/>
                <a:ea typeface="Open Sans"/>
                <a:cs typeface="Open Sans"/>
                <a:sym typeface="Open Sans"/>
              </a:rPr>
              <a:t>oorwoord</a:t>
            </a:r>
            <a:endParaRPr sz="1800">
              <a:solidFill>
                <a:srgbClr val="1B2B68"/>
              </a:solidFill>
              <a:latin typeface="Open Sans"/>
              <a:ea typeface="Open Sans"/>
              <a:cs typeface="Open Sans"/>
              <a:sym typeface="Open Sans"/>
            </a:endParaRPr>
          </a:p>
          <a:p>
            <a:pPr indent="-342900" lvl="0" marL="457200" rtl="0" algn="l">
              <a:lnSpc>
                <a:spcPct val="150000"/>
              </a:lnSpc>
              <a:spcBef>
                <a:spcPts val="0"/>
              </a:spcBef>
              <a:spcAft>
                <a:spcPts val="0"/>
              </a:spcAft>
              <a:buClr>
                <a:srgbClr val="1B2B68"/>
              </a:buClr>
              <a:buSzPts val="1800"/>
              <a:buFont typeface="Open Sans"/>
              <a:buChar char="●"/>
            </a:pPr>
            <a:r>
              <a:rPr lang="en-GB" sz="1800">
                <a:solidFill>
                  <a:srgbClr val="1B2B68"/>
                </a:solidFill>
                <a:latin typeface="Open Sans"/>
                <a:ea typeface="Open Sans"/>
                <a:cs typeface="Open Sans"/>
                <a:sym typeface="Open Sans"/>
              </a:rPr>
              <a:t>s</a:t>
            </a:r>
            <a:r>
              <a:rPr lang="en-GB" sz="1800">
                <a:solidFill>
                  <a:srgbClr val="1B2B68"/>
                </a:solidFill>
                <a:latin typeface="Open Sans"/>
                <a:ea typeface="Open Sans"/>
                <a:cs typeface="Open Sans"/>
                <a:sym typeface="Open Sans"/>
              </a:rPr>
              <a:t>amenvatting</a:t>
            </a:r>
            <a:endParaRPr sz="1800">
              <a:solidFill>
                <a:srgbClr val="1B2B68"/>
              </a:solidFill>
              <a:latin typeface="Open Sans"/>
              <a:ea typeface="Open Sans"/>
              <a:cs typeface="Open Sans"/>
              <a:sym typeface="Open Sans"/>
            </a:endParaRPr>
          </a:p>
          <a:p>
            <a:pPr indent="-342900" lvl="0" marL="457200" rtl="0" algn="l">
              <a:lnSpc>
                <a:spcPct val="150000"/>
              </a:lnSpc>
              <a:spcBef>
                <a:spcPts val="0"/>
              </a:spcBef>
              <a:spcAft>
                <a:spcPts val="0"/>
              </a:spcAft>
              <a:buClr>
                <a:srgbClr val="1B2B68"/>
              </a:buClr>
              <a:buSzPts val="1800"/>
              <a:buFont typeface="Open Sans"/>
              <a:buChar char="●"/>
            </a:pPr>
            <a:r>
              <a:rPr lang="en-GB" sz="1800">
                <a:solidFill>
                  <a:srgbClr val="1B2B68"/>
                </a:solidFill>
                <a:latin typeface="Open Sans"/>
                <a:ea typeface="Open Sans"/>
                <a:cs typeface="Open Sans"/>
                <a:sym typeface="Open Sans"/>
              </a:rPr>
              <a:t>inhoudsopgave</a:t>
            </a:r>
            <a:endParaRPr sz="1800">
              <a:solidFill>
                <a:srgbClr val="1B2B68"/>
              </a:solidFill>
              <a:latin typeface="Open Sans"/>
              <a:ea typeface="Open Sans"/>
              <a:cs typeface="Open Sans"/>
              <a:sym typeface="Open Sans"/>
            </a:endParaRPr>
          </a:p>
          <a:p>
            <a:pPr indent="-342900" lvl="0" marL="457200" rtl="0" algn="l">
              <a:lnSpc>
                <a:spcPct val="150000"/>
              </a:lnSpc>
              <a:spcBef>
                <a:spcPts val="0"/>
              </a:spcBef>
              <a:spcAft>
                <a:spcPts val="0"/>
              </a:spcAft>
              <a:buClr>
                <a:srgbClr val="1B2B68"/>
              </a:buClr>
              <a:buSzPts val="1800"/>
              <a:buFont typeface="Open Sans"/>
              <a:buChar char="●"/>
            </a:pPr>
            <a:r>
              <a:rPr lang="en-GB" sz="1800">
                <a:solidFill>
                  <a:srgbClr val="1B2B68"/>
                </a:solidFill>
                <a:latin typeface="Open Sans"/>
                <a:ea typeface="Open Sans"/>
                <a:cs typeface="Open Sans"/>
                <a:sym typeface="Open Sans"/>
              </a:rPr>
              <a:t>e</a:t>
            </a:r>
            <a:r>
              <a:rPr lang="en-GB" sz="1800">
                <a:solidFill>
                  <a:srgbClr val="1B2B68"/>
                </a:solidFill>
                <a:latin typeface="Open Sans"/>
                <a:ea typeface="Open Sans"/>
                <a:cs typeface="Open Sans"/>
                <a:sym typeface="Open Sans"/>
              </a:rPr>
              <a:t>ventuele figuren- en tabellenlijst</a:t>
            </a:r>
            <a:endParaRPr sz="1800">
              <a:solidFill>
                <a:srgbClr val="1B2B68"/>
              </a:solidFill>
              <a:latin typeface="Open Sans"/>
              <a:ea typeface="Open Sans"/>
              <a:cs typeface="Open Sans"/>
              <a:sym typeface="Open Sans"/>
            </a:endParaRPr>
          </a:p>
          <a:p>
            <a:pPr indent="-342900" lvl="0" marL="457200" rtl="0" algn="l">
              <a:lnSpc>
                <a:spcPct val="150000"/>
              </a:lnSpc>
              <a:spcBef>
                <a:spcPts val="0"/>
              </a:spcBef>
              <a:spcAft>
                <a:spcPts val="0"/>
              </a:spcAft>
              <a:buClr>
                <a:srgbClr val="1B2B68"/>
              </a:buClr>
              <a:buSzPts val="1800"/>
              <a:buFont typeface="Open Sans"/>
              <a:buChar char="●"/>
            </a:pPr>
            <a:r>
              <a:rPr lang="en-GB" sz="1800">
                <a:solidFill>
                  <a:srgbClr val="1B2B68"/>
                </a:solidFill>
                <a:latin typeface="Open Sans"/>
                <a:ea typeface="Open Sans"/>
                <a:cs typeface="Open Sans"/>
                <a:sym typeface="Open Sans"/>
              </a:rPr>
              <a:t>e</a:t>
            </a:r>
            <a:r>
              <a:rPr lang="en-GB" sz="1800">
                <a:solidFill>
                  <a:srgbClr val="1B2B68"/>
                </a:solidFill>
                <a:latin typeface="Open Sans"/>
                <a:ea typeface="Open Sans"/>
                <a:cs typeface="Open Sans"/>
                <a:sym typeface="Open Sans"/>
              </a:rPr>
              <a:t>ventuele lijst van afkortingen</a:t>
            </a:r>
            <a:endParaRPr sz="1800">
              <a:solidFill>
                <a:srgbClr val="1B2B68"/>
              </a:solidFill>
              <a:latin typeface="Open Sans"/>
              <a:ea typeface="Open Sans"/>
              <a:cs typeface="Open Sans"/>
              <a:sym typeface="Open Sans"/>
            </a:endParaRPr>
          </a:p>
        </p:txBody>
      </p:sp>
      <p:sp>
        <p:nvSpPr>
          <p:cNvPr id="96" name="Google Shape;96;p27"/>
          <p:cNvSpPr txBox="1"/>
          <p:nvPr/>
        </p:nvSpPr>
        <p:spPr>
          <a:xfrm>
            <a:off x="5129900" y="1019825"/>
            <a:ext cx="2871600" cy="3370800"/>
          </a:xfrm>
          <a:prstGeom prst="rect">
            <a:avLst/>
          </a:prstGeom>
          <a:noFill/>
          <a:ln>
            <a:noFill/>
          </a:ln>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Clr>
                <a:srgbClr val="1B2B68"/>
              </a:buClr>
              <a:buSzPts val="1800"/>
              <a:buFont typeface="Open Sans"/>
              <a:buChar char="●"/>
            </a:pPr>
            <a:r>
              <a:rPr lang="en-GB" sz="1800">
                <a:solidFill>
                  <a:srgbClr val="1B2B68"/>
                </a:solidFill>
                <a:latin typeface="Open Sans"/>
                <a:ea typeface="Open Sans"/>
                <a:cs typeface="Open Sans"/>
                <a:sym typeface="Open Sans"/>
              </a:rPr>
              <a:t>i</a:t>
            </a:r>
            <a:r>
              <a:rPr lang="en-GB" sz="1800">
                <a:solidFill>
                  <a:srgbClr val="1B2B68"/>
                </a:solidFill>
                <a:latin typeface="Open Sans"/>
                <a:ea typeface="Open Sans"/>
                <a:cs typeface="Open Sans"/>
                <a:sym typeface="Open Sans"/>
              </a:rPr>
              <a:t>ntroductie</a:t>
            </a:r>
            <a:endParaRPr sz="1800">
              <a:solidFill>
                <a:srgbClr val="1B2B68"/>
              </a:solidFill>
              <a:latin typeface="Open Sans"/>
              <a:ea typeface="Open Sans"/>
              <a:cs typeface="Open Sans"/>
              <a:sym typeface="Open Sans"/>
            </a:endParaRPr>
          </a:p>
          <a:p>
            <a:pPr indent="-342900" lvl="0" marL="457200" rtl="0" algn="l">
              <a:lnSpc>
                <a:spcPct val="150000"/>
              </a:lnSpc>
              <a:spcBef>
                <a:spcPts val="0"/>
              </a:spcBef>
              <a:spcAft>
                <a:spcPts val="0"/>
              </a:spcAft>
              <a:buClr>
                <a:srgbClr val="1B2B68"/>
              </a:buClr>
              <a:buSzPts val="1800"/>
              <a:buFont typeface="Open Sans"/>
              <a:buChar char="●"/>
            </a:pPr>
            <a:r>
              <a:rPr lang="en-GB" sz="1800">
                <a:solidFill>
                  <a:srgbClr val="1B2B68"/>
                </a:solidFill>
                <a:latin typeface="Open Sans"/>
                <a:ea typeface="Open Sans"/>
                <a:cs typeface="Open Sans"/>
                <a:sym typeface="Open Sans"/>
              </a:rPr>
              <a:t>t</a:t>
            </a:r>
            <a:r>
              <a:rPr lang="en-GB" sz="1800">
                <a:solidFill>
                  <a:srgbClr val="1B2B68"/>
                </a:solidFill>
                <a:latin typeface="Open Sans"/>
                <a:ea typeface="Open Sans"/>
                <a:cs typeface="Open Sans"/>
                <a:sym typeface="Open Sans"/>
              </a:rPr>
              <a:t>heoretisch kader</a:t>
            </a:r>
            <a:endParaRPr sz="1800">
              <a:solidFill>
                <a:srgbClr val="1B2B68"/>
              </a:solidFill>
              <a:latin typeface="Open Sans"/>
              <a:ea typeface="Open Sans"/>
              <a:cs typeface="Open Sans"/>
              <a:sym typeface="Open Sans"/>
            </a:endParaRPr>
          </a:p>
          <a:p>
            <a:pPr indent="-342900" lvl="0" marL="457200" rtl="0" algn="l">
              <a:lnSpc>
                <a:spcPct val="150000"/>
              </a:lnSpc>
              <a:spcBef>
                <a:spcPts val="0"/>
              </a:spcBef>
              <a:spcAft>
                <a:spcPts val="0"/>
              </a:spcAft>
              <a:buClr>
                <a:srgbClr val="1B2B68"/>
              </a:buClr>
              <a:buSzPts val="1800"/>
              <a:buFont typeface="Open Sans"/>
              <a:buChar char="●"/>
            </a:pPr>
            <a:r>
              <a:rPr lang="en-GB" sz="1800">
                <a:solidFill>
                  <a:srgbClr val="1B2B68"/>
                </a:solidFill>
                <a:latin typeface="Open Sans"/>
                <a:ea typeface="Open Sans"/>
                <a:cs typeface="Open Sans"/>
                <a:sym typeface="Open Sans"/>
              </a:rPr>
              <a:t>m</a:t>
            </a:r>
            <a:r>
              <a:rPr lang="en-GB" sz="1800">
                <a:solidFill>
                  <a:srgbClr val="1B2B68"/>
                </a:solidFill>
                <a:latin typeface="Open Sans"/>
                <a:ea typeface="Open Sans"/>
                <a:cs typeface="Open Sans"/>
                <a:sym typeface="Open Sans"/>
              </a:rPr>
              <a:t>ethodologie</a:t>
            </a:r>
            <a:endParaRPr sz="1800">
              <a:solidFill>
                <a:srgbClr val="1B2B68"/>
              </a:solidFill>
              <a:latin typeface="Open Sans"/>
              <a:ea typeface="Open Sans"/>
              <a:cs typeface="Open Sans"/>
              <a:sym typeface="Open Sans"/>
            </a:endParaRPr>
          </a:p>
          <a:p>
            <a:pPr indent="-342900" lvl="0" marL="457200" rtl="0" algn="l">
              <a:lnSpc>
                <a:spcPct val="150000"/>
              </a:lnSpc>
              <a:spcBef>
                <a:spcPts val="0"/>
              </a:spcBef>
              <a:spcAft>
                <a:spcPts val="0"/>
              </a:spcAft>
              <a:buClr>
                <a:srgbClr val="1B2B68"/>
              </a:buClr>
              <a:buSzPts val="1800"/>
              <a:buFont typeface="Open Sans"/>
              <a:buChar char="●"/>
            </a:pPr>
            <a:r>
              <a:rPr lang="en-GB" sz="1800">
                <a:solidFill>
                  <a:srgbClr val="1B2B68"/>
                </a:solidFill>
                <a:latin typeface="Open Sans"/>
                <a:ea typeface="Open Sans"/>
                <a:cs typeface="Open Sans"/>
                <a:sym typeface="Open Sans"/>
              </a:rPr>
              <a:t>resultaten</a:t>
            </a:r>
            <a:endParaRPr sz="1800">
              <a:solidFill>
                <a:srgbClr val="1B2B68"/>
              </a:solidFill>
              <a:latin typeface="Open Sans"/>
              <a:ea typeface="Open Sans"/>
              <a:cs typeface="Open Sans"/>
              <a:sym typeface="Open Sans"/>
            </a:endParaRPr>
          </a:p>
          <a:p>
            <a:pPr indent="-342900" lvl="0" marL="457200" rtl="0" algn="l">
              <a:lnSpc>
                <a:spcPct val="150000"/>
              </a:lnSpc>
              <a:spcBef>
                <a:spcPts val="0"/>
              </a:spcBef>
              <a:spcAft>
                <a:spcPts val="0"/>
              </a:spcAft>
              <a:buClr>
                <a:srgbClr val="1B2B68"/>
              </a:buClr>
              <a:buSzPts val="1800"/>
              <a:buFont typeface="Open Sans"/>
              <a:buChar char="●"/>
            </a:pPr>
            <a:r>
              <a:rPr lang="en-GB" sz="1800">
                <a:solidFill>
                  <a:srgbClr val="1B2B68"/>
                </a:solidFill>
                <a:latin typeface="Open Sans"/>
                <a:ea typeface="Open Sans"/>
                <a:cs typeface="Open Sans"/>
                <a:sym typeface="Open Sans"/>
              </a:rPr>
              <a:t>discussie</a:t>
            </a:r>
            <a:endParaRPr sz="1800">
              <a:solidFill>
                <a:srgbClr val="1B2B68"/>
              </a:solidFill>
              <a:latin typeface="Open Sans"/>
              <a:ea typeface="Open Sans"/>
              <a:cs typeface="Open Sans"/>
              <a:sym typeface="Open Sans"/>
            </a:endParaRPr>
          </a:p>
          <a:p>
            <a:pPr indent="-342900" lvl="0" marL="457200" rtl="0" algn="l">
              <a:lnSpc>
                <a:spcPct val="150000"/>
              </a:lnSpc>
              <a:spcBef>
                <a:spcPts val="0"/>
              </a:spcBef>
              <a:spcAft>
                <a:spcPts val="0"/>
              </a:spcAft>
              <a:buClr>
                <a:srgbClr val="1B2B68"/>
              </a:buClr>
              <a:buSzPts val="1800"/>
              <a:buFont typeface="Open Sans"/>
              <a:buChar char="●"/>
            </a:pPr>
            <a:r>
              <a:rPr lang="en-GB" sz="1800">
                <a:solidFill>
                  <a:srgbClr val="1B2B68"/>
                </a:solidFill>
                <a:latin typeface="Open Sans"/>
                <a:ea typeface="Open Sans"/>
                <a:cs typeface="Open Sans"/>
                <a:sym typeface="Open Sans"/>
              </a:rPr>
              <a:t>conclusie</a:t>
            </a:r>
            <a:endParaRPr sz="1800">
              <a:solidFill>
                <a:srgbClr val="1B2B68"/>
              </a:solidFill>
              <a:latin typeface="Open Sans"/>
              <a:ea typeface="Open Sans"/>
              <a:cs typeface="Open Sans"/>
              <a:sym typeface="Open Sans"/>
            </a:endParaRPr>
          </a:p>
          <a:p>
            <a:pPr indent="-342900" lvl="0" marL="457200" rtl="0" algn="l">
              <a:lnSpc>
                <a:spcPct val="150000"/>
              </a:lnSpc>
              <a:spcBef>
                <a:spcPts val="0"/>
              </a:spcBef>
              <a:spcAft>
                <a:spcPts val="0"/>
              </a:spcAft>
              <a:buClr>
                <a:srgbClr val="1B2B68"/>
              </a:buClr>
              <a:buSzPts val="1800"/>
              <a:buFont typeface="Open Sans"/>
              <a:buChar char="●"/>
            </a:pPr>
            <a:r>
              <a:rPr lang="en-GB" sz="1800">
                <a:solidFill>
                  <a:srgbClr val="1B2B68"/>
                </a:solidFill>
                <a:latin typeface="Open Sans"/>
                <a:ea typeface="Open Sans"/>
                <a:cs typeface="Open Sans"/>
                <a:sym typeface="Open Sans"/>
              </a:rPr>
              <a:t>literatuurlijst</a:t>
            </a:r>
            <a:endParaRPr sz="1800">
              <a:solidFill>
                <a:srgbClr val="1B2B68"/>
              </a:solidFill>
              <a:latin typeface="Open Sans"/>
              <a:ea typeface="Open Sans"/>
              <a:cs typeface="Open Sans"/>
              <a:sym typeface="Open Sans"/>
            </a:endParaRPr>
          </a:p>
          <a:p>
            <a:pPr indent="-342900" lvl="0" marL="457200" rtl="0" algn="l">
              <a:lnSpc>
                <a:spcPct val="150000"/>
              </a:lnSpc>
              <a:spcBef>
                <a:spcPts val="0"/>
              </a:spcBef>
              <a:spcAft>
                <a:spcPts val="0"/>
              </a:spcAft>
              <a:buClr>
                <a:srgbClr val="1B2B68"/>
              </a:buClr>
              <a:buSzPts val="1800"/>
              <a:buFont typeface="Open Sans"/>
              <a:buChar char="●"/>
            </a:pPr>
            <a:r>
              <a:rPr lang="en-GB" sz="1800">
                <a:solidFill>
                  <a:srgbClr val="1B2B68"/>
                </a:solidFill>
                <a:latin typeface="Open Sans"/>
                <a:ea typeface="Open Sans"/>
                <a:cs typeface="Open Sans"/>
                <a:sym typeface="Open Sans"/>
              </a:rPr>
              <a:t>eventuele bijlagen</a:t>
            </a:r>
            <a:endParaRPr>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descr="Wil jij leren hoe jij een goede structuur maakt voor je scriptie? In deze video bespreken we één voor één alle onderdelen van de structuur en hoofdstukindeling van je scriptie. Elk onderdeel van de scriptie structuur wordt toegelicht aan de hand van praktische voorbeelden. Twijfel je of de opbouw van je scriptie de juiste structuur heeft? Bekijk dan deze video en download het scriptie sjabloon hieronder een vliegensvlugge start!&#10;&#10;#scriptiestructuur #scriptieopbouw #scriptieonderdelen&#10;&#10;Intro - 00:00&#10;Titelpagina - 01:09&#10;Informatiepagina - 01:24&#10;Voorwoord - 01:42&#10;Samenvatting - 02:02&#10;Inhoudsopgave - 02:22&#10;Figuren-, tabellen- en afkortingenlijst - 02:33&#10;Inleiding - 02:42&#10;Theoretisch kader - 03:02&#10;Methode - 03:19&#10;Resultaten - 03:43&#10;Conclusie - 03:53&#10;Discussie - 04:20&#10;Aanbevelingen - 04:37&#10;Literatuurlijst - 04:48&#10;Bijlagen - 05:03&#10;&#10;Abonneer je op ons kanaal ► https://www.youtube.com/channel/UCGcE41q59Ve-sJQVelYRpcw?sub_confirmation=1&#10;&#10;*********&#10;&#10;Aanvullende informatie:&#10;&#10;Lees hier meer over een goede scriptie structuur ► https://www.scribbr.nl/category/scriptie-structuur/?utm_source=youtube&amp;utm_medium=description&amp;utm_campaign=scriptie-structuur&#10;&#10;Download hier het scriptie structuur sjabloon ► &#10;https://cdn.scribbr.com/wp-content/uploads/2020/04/Scribbr-Scriptie-Template.docx?_ga=2.43588967.333755101.1596435322-1337926352.1592231235&#10;&#10;Bekijk hier andere Scribbr Knowledge Base artikelen ►&#10;https://www.scribbr.nl/knowledge-base/?utm_source=youtube&amp;utm_medium=description&#10;&#10;*********&#10;&#10;Onze academische hulpmiddelen:&#10;&#10;APA Generator ► https://www.scribbr.nl/bronnengenerator/?utm_source=youtube&amp;utm_medium=description&#10;&#10;Plagiaat Checker ► https://www.scribbr.nl/plagiaat-checker/?utm_source=youtube&amp;utm_medium=description&#10;&#10;Nakijkservice ► https://www.scribbr.nl/nakijken/nederlands/?utm_source=youtube&amp;utm_medium=description&#10;&#10;********&#10;&#10;Blijf op de hoogte!&#10;&#10;Scribbr ► https://scribbr.nl?utm_source=youtube&amp;utm_medium=description&amp;utm_campaign=&#10;YouTube ► https://www.youtube.com/channel/UCGcE41q59Ve-sJQVelYRpcw?sub_confirmation=1&#10;Instagram ► https://www.instagram.com/scribbr_/" id="101" name="Google Shape;101;p28" title="Zo maak je een goede structuur voor je scriptie | Scribbr 🎓">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Controleer je richtlijnen</a:t>
            </a:r>
            <a:endParaRPr/>
          </a:p>
        </p:txBody>
      </p:sp>
      <p:sp>
        <p:nvSpPr>
          <p:cNvPr id="107" name="Google Shape;107;p29"/>
          <p:cNvSpPr txBox="1"/>
          <p:nvPr>
            <p:ph idx="1" type="body"/>
          </p:nvPr>
        </p:nvSpPr>
        <p:spPr>
          <a:xfrm>
            <a:off x="857575" y="1358775"/>
            <a:ext cx="7200000" cy="29616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De onderdelen van je scriptie kunnen variëren</a:t>
            </a:r>
            <a:endParaRPr/>
          </a:p>
          <a:p>
            <a:pPr indent="-342900" lvl="0" marL="457200" rtl="0" algn="l">
              <a:lnSpc>
                <a:spcPct val="150000"/>
              </a:lnSpc>
              <a:spcBef>
                <a:spcPts val="0"/>
              </a:spcBef>
              <a:spcAft>
                <a:spcPts val="0"/>
              </a:spcAft>
              <a:buSzPts val="1800"/>
              <a:buChar char="●"/>
            </a:pPr>
            <a:r>
              <a:rPr lang="en-GB"/>
              <a:t>Soms hangt de structuur af van het onderzoeksgebied</a:t>
            </a:r>
            <a:endParaRPr/>
          </a:p>
          <a:p>
            <a:pPr indent="-342900" lvl="0" marL="457200" rtl="0" algn="l">
              <a:lnSpc>
                <a:spcPct val="150000"/>
              </a:lnSpc>
              <a:spcBef>
                <a:spcPts val="0"/>
              </a:spcBef>
              <a:spcAft>
                <a:spcPts val="0"/>
              </a:spcAft>
              <a:buSzPts val="1800"/>
              <a:buChar char="●"/>
            </a:pPr>
            <a:r>
              <a:rPr lang="en-GB"/>
              <a:t>Soms hangt de structuur af van de aard van jouw onderzoek</a:t>
            </a:r>
            <a:endParaRPr/>
          </a:p>
          <a:p>
            <a:pPr indent="-342900" lvl="0" marL="457200" rtl="0" algn="l">
              <a:lnSpc>
                <a:spcPct val="150000"/>
              </a:lnSpc>
              <a:spcBef>
                <a:spcPts val="0"/>
              </a:spcBef>
              <a:spcAft>
                <a:spcPts val="0"/>
              </a:spcAft>
              <a:buSzPts val="1800"/>
              <a:buChar char="●"/>
            </a:pPr>
            <a:r>
              <a:rPr lang="en-GB"/>
              <a:t>Controleer de richtlijnen die je hebt ontvangen van je onderwijsinstelling of begeleider</a:t>
            </a:r>
            <a:endParaRPr/>
          </a:p>
          <a:p>
            <a:pPr indent="-342900" lvl="0" marL="457200" rtl="0" algn="l">
              <a:lnSpc>
                <a:spcPct val="150000"/>
              </a:lnSpc>
              <a:spcBef>
                <a:spcPts val="0"/>
              </a:spcBef>
              <a:spcAft>
                <a:spcPts val="0"/>
              </a:spcAft>
              <a:buSzPts val="1800"/>
              <a:buChar char="●"/>
            </a:pPr>
            <a:r>
              <a:rPr lang="en-GB"/>
              <a:t>Vraag je begeleider om uitleg als iets onduidelijk is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0"/>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Het begin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3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Titelpagina</a:t>
            </a:r>
            <a:endParaRPr/>
          </a:p>
        </p:txBody>
      </p:sp>
      <p:sp>
        <p:nvSpPr>
          <p:cNvPr id="118" name="Google Shape;118;p31"/>
          <p:cNvSpPr txBox="1"/>
          <p:nvPr>
            <p:ph idx="1" type="body"/>
          </p:nvPr>
        </p:nvSpPr>
        <p:spPr>
          <a:xfrm>
            <a:off x="934075" y="1353550"/>
            <a:ext cx="3637800" cy="3215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6AA84F"/>
              </a:buClr>
              <a:buSzPts val="1800"/>
              <a:buChar char="✓"/>
            </a:pPr>
            <a:r>
              <a:rPr lang="en-GB"/>
              <a:t>Titel van je scriptie</a:t>
            </a:r>
            <a:endParaRPr/>
          </a:p>
          <a:p>
            <a:pPr indent="-342900" lvl="0" marL="457200" rtl="0" algn="l">
              <a:lnSpc>
                <a:spcPct val="150000"/>
              </a:lnSpc>
              <a:spcBef>
                <a:spcPts val="0"/>
              </a:spcBef>
              <a:spcAft>
                <a:spcPts val="0"/>
              </a:spcAft>
              <a:buClr>
                <a:srgbClr val="6AA84F"/>
              </a:buClr>
              <a:buSzPts val="1800"/>
              <a:buChar char="✓"/>
            </a:pPr>
            <a:r>
              <a:rPr lang="en-GB"/>
              <a:t>Je naam</a:t>
            </a:r>
            <a:endParaRPr/>
          </a:p>
          <a:p>
            <a:pPr indent="-342900" lvl="0" marL="457200" rtl="0" algn="l">
              <a:lnSpc>
                <a:spcPct val="150000"/>
              </a:lnSpc>
              <a:spcBef>
                <a:spcPts val="0"/>
              </a:spcBef>
              <a:spcAft>
                <a:spcPts val="0"/>
              </a:spcAft>
              <a:buClr>
                <a:srgbClr val="6AA84F"/>
              </a:buClr>
              <a:buSzPts val="1800"/>
              <a:buChar char="✓"/>
            </a:pPr>
            <a:r>
              <a:rPr lang="en-GB"/>
              <a:t>Type document (scriptie)</a:t>
            </a:r>
            <a:endParaRPr/>
          </a:p>
          <a:p>
            <a:pPr indent="-342900" lvl="0" marL="457200" rtl="0" algn="l">
              <a:lnSpc>
                <a:spcPct val="150000"/>
              </a:lnSpc>
              <a:spcBef>
                <a:spcPts val="0"/>
              </a:spcBef>
              <a:spcAft>
                <a:spcPts val="0"/>
              </a:spcAft>
              <a:buClr>
                <a:srgbClr val="6AA84F"/>
              </a:buClr>
              <a:buSzPts val="1800"/>
              <a:buChar char="✓"/>
            </a:pPr>
            <a:r>
              <a:rPr lang="en-GB"/>
              <a:t>Faculteit en onderwijsinstelling</a:t>
            </a:r>
            <a:endParaRPr/>
          </a:p>
          <a:p>
            <a:pPr indent="-342900" lvl="0" marL="457200" rtl="0" algn="l">
              <a:lnSpc>
                <a:spcPct val="150000"/>
              </a:lnSpc>
              <a:spcBef>
                <a:spcPts val="0"/>
              </a:spcBef>
              <a:spcAft>
                <a:spcPts val="0"/>
              </a:spcAft>
              <a:buClr>
                <a:srgbClr val="6AA84F"/>
              </a:buClr>
              <a:buSzPts val="1800"/>
              <a:buChar char="✓"/>
            </a:pPr>
            <a:r>
              <a:rPr lang="en-GB"/>
              <a:t>Studie</a:t>
            </a:r>
            <a:endParaRPr/>
          </a:p>
          <a:p>
            <a:pPr indent="-342900" lvl="0" marL="457200" rtl="0" algn="l">
              <a:lnSpc>
                <a:spcPct val="150000"/>
              </a:lnSpc>
              <a:spcBef>
                <a:spcPts val="0"/>
              </a:spcBef>
              <a:spcAft>
                <a:spcPts val="0"/>
              </a:spcAft>
              <a:buClr>
                <a:srgbClr val="6AA84F"/>
              </a:buClr>
              <a:buSzPts val="1800"/>
              <a:buChar char="✓"/>
            </a:pPr>
            <a:r>
              <a:rPr lang="en-GB"/>
              <a:t>Inleverdatum</a:t>
            </a:r>
            <a:endParaRPr/>
          </a:p>
        </p:txBody>
      </p:sp>
      <p:pic>
        <p:nvPicPr>
          <p:cNvPr id="119" name="Google Shape;119;p31"/>
          <p:cNvPicPr preferRelativeResize="0"/>
          <p:nvPr/>
        </p:nvPicPr>
        <p:blipFill>
          <a:blip r:embed="rId3">
            <a:alphaModFix/>
          </a:blip>
          <a:stretch>
            <a:fillRect/>
          </a:stretch>
        </p:blipFill>
        <p:spPr>
          <a:xfrm>
            <a:off x="4766075" y="549777"/>
            <a:ext cx="3025825" cy="4281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cribbr">
  <a:themeElements>
    <a:clrScheme name="Simple Light">
      <a:dk1>
        <a:srgbClr val="202F66"/>
      </a:dk1>
      <a:lt1>
        <a:srgbClr val="FFFFFF"/>
      </a:lt1>
      <a:dk2>
        <a:srgbClr val="15204F"/>
      </a:dk2>
      <a:lt2>
        <a:srgbClr val="F9F9FB"/>
      </a:lt2>
      <a:accent1>
        <a:srgbClr val="FC5216"/>
      </a:accent1>
      <a:accent2>
        <a:srgbClr val="18CDBB"/>
      </a:accent2>
      <a:accent3>
        <a:srgbClr val="BE59BE"/>
      </a:accent3>
      <a:accent4>
        <a:srgbClr val="92C65A"/>
      </a:accent4>
      <a:accent5>
        <a:srgbClr val="FFC107"/>
      </a:accent5>
      <a:accent6>
        <a:srgbClr val="FF6562"/>
      </a:accent6>
      <a:hlink>
        <a:srgbClr val="1F80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