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Work Sans"/>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B37A43-EF61-44F0-B79B-EA25F80A440A}">
  <a:tblStyle styleId="{FDB37A43-EF61-44F0-B79B-EA25F80A440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WorkSans-bold.fntdata"/><Relationship Id="rId12" Type="http://schemas.openxmlformats.org/officeDocument/2006/relationships/slide" Target="slides/slide6.xml"/><Relationship Id="rId34" Type="http://schemas.openxmlformats.org/officeDocument/2006/relationships/font" Target="fonts/WorkSans-regular.fntdata"/><Relationship Id="rId15" Type="http://schemas.openxmlformats.org/officeDocument/2006/relationships/slide" Target="slides/slide9.xml"/><Relationship Id="rId37" Type="http://schemas.openxmlformats.org/officeDocument/2006/relationships/font" Target="fonts/WorkSans-boldItalic.fntdata"/><Relationship Id="rId14" Type="http://schemas.openxmlformats.org/officeDocument/2006/relationships/slide" Target="slides/slide8.xml"/><Relationship Id="rId36" Type="http://schemas.openxmlformats.org/officeDocument/2006/relationships/font" Target="fonts/WorkSans-italic.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plagiaat/voorkomen-van-plagiaa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bronnengenerator/apa/" TargetMode="External"/><Relationship Id="rId3" Type="http://schemas.openxmlformats.org/officeDocument/2006/relationships/hyperlink" Target="https://www.scribbr.nl/bronnengenerator/mla/" TargetMode="External"/><Relationship Id="rId4" Type="http://schemas.openxmlformats.org/officeDocument/2006/relationships/hyperlink" Target="https://www.scribbr.nl/bronvermelding/overzicht-referentiestijle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category/apa-stij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Mwdxn2pq9w" TargetMode="External"/><Relationship Id="rId3" Type="http://schemas.openxmlformats.org/officeDocument/2006/relationships/hyperlink" Target="https://www.youtube.com/watch?v=Uk1pq8sb-eo"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plagiarism/best-plagiarism-checker/" TargetMode="External"/><Relationship Id="rId3" Type="http://schemas.openxmlformats.org/officeDocument/2006/relationships/hyperlink" Target="https://www.scribbr.com/plagiarism/free-plagiarism-checker-comparison/" TargetMode="External"/><Relationship Id="rId4" Type="http://schemas.openxmlformats.org/officeDocument/2006/relationships/hyperlink" Target="https://www.scribbr.nl/plagiaat-checker/"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nl/category/plagiaa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Joe_Biden_1988_presidential_campaign#Kinnock_controversy" TargetMode="External"/><Relationship Id="rId3" Type="http://schemas.openxmlformats.org/officeDocument/2006/relationships/hyperlink" Target="https://www.bbc.com/news/world-us-canada-44038656"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6Mwdxn2pq9w"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Deze collegeslides zijn gebaseerd op Scribbrs Knowledge Base artikel </a:t>
            </a:r>
            <a:r>
              <a:rPr i="1" lang="en-GB"/>
              <a:t>APA-handboek 7de druk: de belangrijkste wijzigingen</a:t>
            </a:r>
            <a:r>
              <a:rPr lang="en-GB"/>
              <a:t>, dat je kunt vinden via de volgende link: </a:t>
            </a:r>
            <a:r>
              <a:rPr lang="en-GB" u="sng">
                <a:solidFill>
                  <a:schemeClr val="hlink"/>
                </a:solidFill>
                <a:hlinkClick r:id="rId2"/>
              </a:rPr>
              <a:t>https://www.scribbr.nl/plagiaat/voorkomen-van-plagiaat/</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Als je deze presentatie wilt aanpassen, doe je dat als volgt:</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Klik op “Bestand” in de linkerbovenhoek</a:t>
            </a:r>
            <a:endParaRPr/>
          </a:p>
          <a:p>
            <a:pPr indent="-298450" lvl="0" marL="457200" rtl="0" algn="l">
              <a:spcBef>
                <a:spcPts val="0"/>
              </a:spcBef>
              <a:spcAft>
                <a:spcPts val="0"/>
              </a:spcAft>
              <a:buSzPts val="1100"/>
              <a:buAutoNum type="arabicPeriod"/>
            </a:pPr>
            <a:r>
              <a:rPr lang="en-GB"/>
              <a:t>Klik op “Maak een kopie”</a:t>
            </a:r>
            <a:endParaRPr/>
          </a:p>
          <a:p>
            <a:pPr indent="-298450" lvl="0" marL="457200" rtl="0" algn="l">
              <a:spcBef>
                <a:spcPts val="0"/>
              </a:spcBef>
              <a:spcAft>
                <a:spcPts val="0"/>
              </a:spcAft>
              <a:buSzPts val="1100"/>
              <a:buAutoNum type="arabicPeriod"/>
            </a:pPr>
            <a:r>
              <a:rPr lang="en-GB"/>
              <a:t>Selecteer “Gehele presentatie”</a:t>
            </a:r>
            <a:endParaRPr/>
          </a:p>
          <a:p>
            <a:pPr indent="-298450" lvl="0" marL="457200" rtl="0" algn="l">
              <a:spcBef>
                <a:spcPts val="0"/>
              </a:spcBef>
              <a:spcAft>
                <a:spcPts val="0"/>
              </a:spcAft>
              <a:buSzPts val="1100"/>
              <a:buAutoNum type="arabicPeriod"/>
            </a:pPr>
            <a:r>
              <a:rPr lang="en-GB"/>
              <a:t>Sla de presentatie op in je persoonlijke Google Drive</a:t>
            </a:r>
            <a:endParaRPr/>
          </a:p>
          <a:p>
            <a:pPr indent="-298450" lvl="0" marL="457200" rtl="0" algn="l">
              <a:spcBef>
                <a:spcPts val="0"/>
              </a:spcBef>
              <a:spcAft>
                <a:spcPts val="0"/>
              </a:spcAft>
              <a:buSzPts val="1100"/>
              <a:buAutoNum type="arabicPeriod"/>
            </a:pPr>
            <a:r>
              <a:rPr lang="en-GB"/>
              <a:t>Nu kun je de kopie van de presentatie bewerken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5f49c1a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5f49c1a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deze video wordt in minder dan 5 minuten uitgelegd hoe je kunt citeren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7967bd36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7967bd36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Om te citeren neem je de formulering exact over uit de bron.</a:t>
            </a:r>
            <a:endParaRPr/>
          </a:p>
          <a:p>
            <a:pPr indent="-298450" lvl="0" marL="457200" rtl="0" algn="l">
              <a:spcBef>
                <a:spcPts val="0"/>
              </a:spcBef>
              <a:spcAft>
                <a:spcPts val="0"/>
              </a:spcAft>
              <a:buSzPts val="1100"/>
              <a:buChar char="●"/>
            </a:pPr>
            <a:r>
              <a:rPr lang="en-GB"/>
              <a:t>Je gebruikt dubbele aanhalingstekens om te laten zien dat deze woorden niet van jezelf zijn.</a:t>
            </a:r>
            <a:endParaRPr/>
          </a:p>
          <a:p>
            <a:pPr indent="-298450" lvl="0" marL="457200" rtl="0" algn="l">
              <a:spcBef>
                <a:spcPts val="0"/>
              </a:spcBef>
              <a:spcAft>
                <a:spcPts val="0"/>
              </a:spcAft>
              <a:buSzPts val="1100"/>
              <a:buChar char="●"/>
            </a:pPr>
            <a:r>
              <a:rPr lang="en-GB"/>
              <a:t>Introduceer het citaat en zorg ervoor dat het overgenomen deel in je eigen zin past. Een citaat hoort niet op zichzelf te staan als volledige zin zonder introductie.</a:t>
            </a:r>
            <a:endParaRPr/>
          </a:p>
          <a:p>
            <a:pPr indent="-298450" lvl="0" marL="457200" rtl="0" algn="l">
              <a:spcBef>
                <a:spcPts val="0"/>
              </a:spcBef>
              <a:spcAft>
                <a:spcPts val="0"/>
              </a:spcAft>
              <a:buSzPts val="1100"/>
              <a:buChar char="●"/>
            </a:pPr>
            <a:r>
              <a:rPr b="1" lang="en-GB"/>
              <a:t>Vraag voor het publiek: </a:t>
            </a:r>
            <a:r>
              <a:rPr lang="en-GB"/>
              <a:t>In welke gevallen kun je een bron beter citeren dan parafraseren?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7967bd36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7967bd36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Als je primaire bronnen gebruikt (zoals literaire teksten, historische documenten), kun je citaten gebruiken om tekstueel bewijs te leveren voor je beweringen.</a:t>
            </a:r>
            <a:endParaRPr/>
          </a:p>
          <a:p>
            <a:pPr indent="-298450" lvl="0" marL="457200" rtl="0" algn="l">
              <a:spcBef>
                <a:spcPts val="0"/>
              </a:spcBef>
              <a:spcAft>
                <a:spcPts val="0"/>
              </a:spcAft>
              <a:buSzPts val="1100"/>
              <a:buChar char="●"/>
            </a:pPr>
            <a:r>
              <a:rPr lang="en-GB"/>
              <a:t>Als je geïnteresseerd bent in de taal die de auteur gebruikt (zoals bij literaire analyse of discourse analyse), kun je citaten gebruiken om ze vervolgens te analyseren.</a:t>
            </a:r>
            <a:endParaRPr/>
          </a:p>
          <a:p>
            <a:pPr indent="-298450" lvl="0" marL="457200" rtl="0" algn="l">
              <a:spcBef>
                <a:spcPts val="0"/>
              </a:spcBef>
              <a:spcAft>
                <a:spcPts val="0"/>
              </a:spcAft>
              <a:buSzPts val="1100"/>
              <a:buChar char="●"/>
            </a:pPr>
            <a:r>
              <a:rPr lang="en-GB"/>
              <a:t>Citaten kunnen ook worden gebruikt om precieze definities te geven zonder de betekenis te veranderen.</a:t>
            </a:r>
            <a:endParaRPr/>
          </a:p>
          <a:p>
            <a:pPr indent="-298450" lvl="0" marL="457200" rtl="0" algn="l">
              <a:spcBef>
                <a:spcPts val="0"/>
              </a:spcBef>
              <a:spcAft>
                <a:spcPts val="0"/>
              </a:spcAft>
              <a:buSzPts val="1100"/>
              <a:buChar char="●"/>
            </a:pPr>
            <a:r>
              <a:rPr lang="en-GB"/>
              <a:t>Gebruik niet te veel citaten! De meerderheid van je tekst zou uit je eigen woorden moeten bestaan, zodat jouw stem dominant is.</a:t>
            </a:r>
            <a:endParaRPr/>
          </a:p>
          <a:p>
            <a:pPr indent="-298450" lvl="0" marL="457200" rtl="0" algn="l">
              <a:spcBef>
                <a:spcPts val="0"/>
              </a:spcBef>
              <a:spcAft>
                <a:spcPts val="0"/>
              </a:spcAft>
              <a:buSzPts val="1100"/>
              <a:buChar char="●"/>
            </a:pPr>
            <a:r>
              <a:rPr lang="en-GB"/>
              <a:t>Vraag je altijd af of een citaat echt nodig is of dat je de passage beter kunt parafraseren.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5f49c1aa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5f49c1a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deze video wordt in minder dan 4 minuten uitgelegd hoe je in 5 stappen kunt parafraseren.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7967bd36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7967bd36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Om te parafraseren zet je de oorspronkelijke tekst om in je eigen woorden.</a:t>
            </a:r>
            <a:endParaRPr/>
          </a:p>
          <a:p>
            <a:pPr indent="-298450" lvl="0" marL="457200" rtl="0" algn="l">
              <a:spcBef>
                <a:spcPts val="0"/>
              </a:spcBef>
              <a:spcAft>
                <a:spcPts val="0"/>
              </a:spcAft>
              <a:buSzPts val="1100"/>
              <a:buChar char="●"/>
            </a:pPr>
            <a:r>
              <a:rPr lang="en-GB"/>
              <a:t>Verander niet slechts een paar woorden. Het is belangrijk dat de tekst helemaal opnieuw wordt verwoord.</a:t>
            </a:r>
            <a:endParaRPr/>
          </a:p>
          <a:p>
            <a:pPr indent="-298450" lvl="0" marL="457200" rtl="0" algn="l">
              <a:spcBef>
                <a:spcPts val="0"/>
              </a:spcBef>
              <a:spcAft>
                <a:spcPts val="0"/>
              </a:spcAft>
              <a:buSzPts val="1100"/>
              <a:buChar char="●"/>
            </a:pPr>
            <a:r>
              <a:rPr lang="en-GB"/>
              <a:t>Als de parafrase te erg op de oorspronkelijke passage lijkt, loop je het risico alsnog plagiaat te plegen.</a:t>
            </a:r>
            <a:endParaRPr/>
          </a:p>
          <a:p>
            <a:pPr indent="-298450" lvl="0" marL="457200" rtl="0" algn="l">
              <a:spcBef>
                <a:spcPts val="0"/>
              </a:spcBef>
              <a:spcAft>
                <a:spcPts val="0"/>
              </a:spcAft>
              <a:buSzPts val="1100"/>
              <a:buChar char="●"/>
            </a:pPr>
            <a:r>
              <a:rPr lang="en-GB"/>
              <a:t>Het paginanummer bij een parafrase is niet bij iedere referentiestijl verplicht.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7967bd365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7967bd365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Parafraseren zorgt ervoor dat je relevante informatie uit je bronnen kunt delen.</a:t>
            </a:r>
            <a:endParaRPr/>
          </a:p>
          <a:p>
            <a:pPr indent="-298450" lvl="0" marL="457200" rtl="0" algn="l">
              <a:spcBef>
                <a:spcPts val="0"/>
              </a:spcBef>
              <a:spcAft>
                <a:spcPts val="0"/>
              </a:spcAft>
              <a:buSzPts val="1100"/>
              <a:buChar char="●"/>
            </a:pPr>
            <a:r>
              <a:rPr lang="en-GB"/>
              <a:t>Je kunt ook parafraseren om de ideeën, theorieën of argumenten van een andere onderzoeker uit te leggen.</a:t>
            </a:r>
            <a:endParaRPr/>
          </a:p>
          <a:p>
            <a:pPr indent="-298450" lvl="0" marL="457200" rtl="0" algn="l">
              <a:spcBef>
                <a:spcPts val="0"/>
              </a:spcBef>
              <a:spcAft>
                <a:spcPts val="0"/>
              </a:spcAft>
              <a:buSzPts val="1100"/>
              <a:buChar char="●"/>
            </a:pPr>
            <a:r>
              <a:rPr lang="en-GB"/>
              <a:t>Parafraseren is over het algemeen de beste keuze om te laten zien dat je een bron volledig hebt begrepen.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766d1430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766d1430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derde stap is om een verwijzing in de tekst toe te voegen na alle citaten en parafrases.</a:t>
            </a:r>
            <a:endParaRPr/>
          </a:p>
          <a:p>
            <a:pPr indent="-298450" lvl="0" marL="457200" rtl="0" algn="l">
              <a:spcBef>
                <a:spcPts val="0"/>
              </a:spcBef>
              <a:spcAft>
                <a:spcPts val="0"/>
              </a:spcAft>
              <a:buSzPts val="1100"/>
              <a:buChar char="●"/>
            </a:pPr>
            <a:r>
              <a:rPr lang="en-GB"/>
              <a:t>Elke verwijzing in de tekst moet overeenkomen met een volledige bronvermelding in de literatuurlijst op het eind van je tekst. </a:t>
            </a:r>
            <a:endParaRPr/>
          </a:p>
          <a:p>
            <a:pPr indent="-298450" lvl="0" marL="457200" rtl="0" algn="l">
              <a:spcBef>
                <a:spcPts val="0"/>
              </a:spcBef>
              <a:spcAft>
                <a:spcPts val="0"/>
              </a:spcAft>
              <a:buSzPts val="1100"/>
              <a:buChar char="●"/>
            </a:pPr>
            <a:r>
              <a:rPr lang="en-GB"/>
              <a:t>Er zijn veel verschillende referentiestijlen, maar in Nederland wordt meestal APA gebruikt.</a:t>
            </a:r>
            <a:endParaRPr/>
          </a:p>
          <a:p>
            <a:pPr indent="-298450" lvl="0" marL="457200" rtl="0" algn="l">
              <a:spcBef>
                <a:spcPts val="0"/>
              </a:spcBef>
              <a:spcAft>
                <a:spcPts val="0"/>
              </a:spcAft>
              <a:buSzPts val="1100"/>
              <a:buChar char="●"/>
            </a:pPr>
            <a:r>
              <a:rPr lang="en-GB"/>
              <a:t>Iedere referentiestijl presenteert informatie op een andere manier. Bij sommige stijlen worden verwijzingen in de tekst tussen haakjes gebruikt, terwijl bij andere stijlen voetnoten en nootnummers worden gehanteerd.</a:t>
            </a:r>
            <a:endParaRPr/>
          </a:p>
          <a:p>
            <a:pPr indent="-298450" lvl="0" marL="457200" rtl="0" algn="l">
              <a:spcBef>
                <a:spcPts val="0"/>
              </a:spcBef>
              <a:spcAft>
                <a:spcPts val="0"/>
              </a:spcAft>
              <a:buSzPts val="1100"/>
              <a:buChar char="●"/>
            </a:pPr>
            <a:r>
              <a:rPr lang="en-GB"/>
              <a:t>Zorg ervoor dat je de stijl kiest die wordt voorgeschreven door je onderwijsinstelling en dat je de richtlijnen consequent volgt.</a:t>
            </a:r>
            <a:endParaRPr/>
          </a:p>
          <a:p>
            <a:pPr indent="-298450" lvl="0" marL="457200" rtl="0" algn="l">
              <a:spcBef>
                <a:spcPts val="0"/>
              </a:spcBef>
              <a:spcAft>
                <a:spcPts val="0"/>
              </a:spcAft>
              <a:buSzPts val="1100"/>
              <a:buChar char="●"/>
            </a:pPr>
            <a:r>
              <a:rPr lang="en-GB"/>
              <a:t>Er zijn meerdere online bronnengeneratoren beschikbaar waarmee je automatisch bronvermeldingen kan genereren in het juiste format.</a:t>
            </a:r>
            <a:endParaRPr/>
          </a:p>
          <a:p>
            <a:pPr indent="-298450" lvl="0" marL="457200" rtl="0" algn="l">
              <a:spcBef>
                <a:spcPts val="0"/>
              </a:spcBef>
              <a:spcAft>
                <a:spcPts val="0"/>
              </a:spcAft>
              <a:buSzPts val="1100"/>
              <a:buChar char="●"/>
            </a:pPr>
            <a:r>
              <a:rPr lang="en-GB"/>
              <a:t>Scribbrs APA Generator en MLA Generator zijn gratis, produceren foutloze bronvermeldingen en zorgen ervoor dat je je bronnen kunt bijhouden en opslaan. Als je klaar bent, kun je de verwijzingen in de tekst kopiëren en de volledige literatuurlijst exporteren.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Gratis APA Generator: </a:t>
            </a:r>
            <a:r>
              <a:rPr lang="en-GB" u="sng">
                <a:solidFill>
                  <a:schemeClr val="hlink"/>
                </a:solidFill>
                <a:hlinkClick r:id="rId2"/>
              </a:rPr>
              <a:t>https://www.scribbr.nl/bronnengenerator/apa/</a:t>
            </a:r>
            <a:endParaRPr/>
          </a:p>
          <a:p>
            <a:pPr indent="0" lvl="0" marL="0" rtl="0" algn="l">
              <a:spcBef>
                <a:spcPts val="0"/>
              </a:spcBef>
              <a:spcAft>
                <a:spcPts val="0"/>
              </a:spcAft>
              <a:buNone/>
            </a:pPr>
            <a:r>
              <a:rPr lang="en-GB"/>
              <a:t>Gratis MLA Generator: </a:t>
            </a:r>
            <a:r>
              <a:rPr lang="en-GB" u="sng">
                <a:solidFill>
                  <a:schemeClr val="hlink"/>
                </a:solidFill>
                <a:hlinkClick r:id="rId3"/>
              </a:rPr>
              <a:t>https://www.scribbr.nl/bronnengenerator/mla/</a:t>
            </a:r>
            <a:endParaRPr/>
          </a:p>
          <a:p>
            <a:pPr indent="0" lvl="0" marL="0" rtl="0" algn="l">
              <a:spcBef>
                <a:spcPts val="0"/>
              </a:spcBef>
              <a:spcAft>
                <a:spcPts val="0"/>
              </a:spcAft>
              <a:buNone/>
            </a:pPr>
            <a:r>
              <a:rPr i="1" lang="en-GB"/>
              <a:t>Overzicht referentiestijlen </a:t>
            </a:r>
            <a:r>
              <a:rPr lang="en-GB"/>
              <a:t>artikel: </a:t>
            </a:r>
            <a:r>
              <a:rPr lang="en-GB" u="sng">
                <a:solidFill>
                  <a:schemeClr val="hlink"/>
                </a:solidFill>
                <a:hlinkClick r:id="rId4"/>
              </a:rPr>
              <a:t>https://www.scribbr.nl/bronvermelding/overzicht-referentiestijlen/</a:t>
            </a:r>
            <a:r>
              <a:rPr lang="en-GB"/>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766d1430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766d1430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APA is de meestgebruikte referentiestijl.</a:t>
            </a:r>
            <a:endParaRPr/>
          </a:p>
          <a:p>
            <a:pPr indent="-298450" lvl="0" marL="457200" rtl="0" algn="l">
              <a:spcBef>
                <a:spcPts val="0"/>
              </a:spcBef>
              <a:spcAft>
                <a:spcPts val="0"/>
              </a:spcAft>
              <a:buSzPts val="1100"/>
              <a:buChar char="●"/>
            </a:pPr>
            <a:r>
              <a:rPr lang="en-GB"/>
              <a:t>Deze voorbeelden laten een APA-verwijzing in de tekst en een APA-bronvermelding zien voor een boek.</a:t>
            </a:r>
            <a:endParaRPr/>
          </a:p>
          <a:p>
            <a:pPr indent="-298450" lvl="0" marL="457200" rtl="0" algn="l">
              <a:spcBef>
                <a:spcPts val="0"/>
              </a:spcBef>
              <a:spcAft>
                <a:spcPts val="0"/>
              </a:spcAft>
              <a:buSzPts val="1100"/>
              <a:buChar char="●"/>
            </a:pPr>
            <a:r>
              <a:rPr lang="en-GB"/>
              <a:t>De verwijzing in de tekst bevat de achternamen van de auteurs, het publicatiejaar en het paginabereik van de geparafraseerde passage. Het paginanummer is niet verplicht bij parafrases, maar wordt wel aangeraden.</a:t>
            </a:r>
            <a:endParaRPr/>
          </a:p>
          <a:p>
            <a:pPr indent="-298450" lvl="0" marL="457200" rtl="0" algn="l">
              <a:spcBef>
                <a:spcPts val="0"/>
              </a:spcBef>
              <a:spcAft>
                <a:spcPts val="0"/>
              </a:spcAft>
              <a:buSzPts val="1100"/>
              <a:buChar char="●"/>
            </a:pPr>
            <a:r>
              <a:rPr lang="en-GB"/>
              <a:t>De bronvermelding bevat de initialen en achternamen van de auteurs, het publicatiejaar, de titel en de uitgever.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Categorie met artikelen over APA-stijl: </a:t>
            </a:r>
            <a:r>
              <a:rPr lang="en-GB" u="sng">
                <a:solidFill>
                  <a:schemeClr val="hlink"/>
                </a:solidFill>
                <a:hlinkClick r:id="rId2"/>
              </a:rPr>
              <a:t>https://www.scribbr.nl/category/apa-stijl/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604ce776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604ce776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Vraag voor het publiek: </a:t>
            </a:r>
            <a:r>
              <a:rPr lang="en-GB"/>
              <a:t>Hoe ontdekt je docent of je (onbedoeld of opzettelijk) plagiaat hebt gepleegd?</a:t>
            </a:r>
            <a:endParaRPr/>
          </a:p>
          <a:p>
            <a:pPr indent="-298450" lvl="0" marL="457200" rtl="0" algn="l">
              <a:spcBef>
                <a:spcPts val="0"/>
              </a:spcBef>
              <a:spcAft>
                <a:spcPts val="0"/>
              </a:spcAft>
              <a:buSzPts val="1100"/>
              <a:buChar char="●"/>
            </a:pPr>
            <a:r>
              <a:rPr lang="en-GB"/>
              <a:t>Onderwijsinstellingen volgen specifieke procedures om ervoor te zorgen dat studenten geen plagiaat plegen</a:t>
            </a:r>
            <a:r>
              <a:rPr lang="en-GB"/>
              <a:t>.</a:t>
            </a:r>
            <a:endParaRPr/>
          </a:p>
          <a:p>
            <a:pPr indent="-298450" lvl="0" marL="457200" rtl="0" algn="l">
              <a:spcBef>
                <a:spcPts val="0"/>
              </a:spcBef>
              <a:spcAft>
                <a:spcPts val="0"/>
              </a:spcAft>
              <a:buSzPts val="1100"/>
              <a:buChar char="●"/>
            </a:pPr>
            <a:r>
              <a:rPr lang="en-GB"/>
              <a:t>Docenten kunnen simpelweg opmerken dat een passage niet matcht met je schrijfstijl of ze kunnen een idee of passage herkennen uit een bron waarmee ze bekend zijn</a:t>
            </a:r>
            <a:r>
              <a:rPr lang="en-GB"/>
              <a:t>.</a:t>
            </a:r>
            <a:endParaRPr/>
          </a:p>
          <a:p>
            <a:pPr indent="-298450" lvl="0" marL="457200" rtl="0" algn="l">
              <a:spcBef>
                <a:spcPts val="0"/>
              </a:spcBef>
              <a:spcAft>
                <a:spcPts val="0"/>
              </a:spcAft>
              <a:buSzPts val="1100"/>
              <a:buChar char="●"/>
            </a:pPr>
            <a:r>
              <a:rPr lang="en-GB"/>
              <a:t>De meeste onderwijsinstellingen gebruiken daarnaast plagiaatscanners om automatisch plagiaat te detecteren door jouw werk te vergelijken met een database aan bronnen.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766d1430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766d1430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Met plagiaatscanners kan jouw tekst worden vergeleken met een enorme database met bronnen, waaronder boeken, wetenschappelijke tijdschriften, websites en eerder ingeleverde teksten van jezelf en andere studenten.</a:t>
            </a:r>
            <a:endParaRPr/>
          </a:p>
          <a:p>
            <a:pPr indent="-298450" lvl="0" marL="457200" rtl="0" algn="l">
              <a:spcBef>
                <a:spcPts val="0"/>
              </a:spcBef>
              <a:spcAft>
                <a:spcPts val="0"/>
              </a:spcAft>
              <a:buSzPts val="1100"/>
              <a:buChar char="●"/>
            </a:pPr>
            <a:r>
              <a:rPr lang="en-GB"/>
              <a:t>De technologie detecteert overeenkomsten tussen teksten.</a:t>
            </a:r>
            <a:r>
              <a:rPr lang="en-GB"/>
              <a:t> </a:t>
            </a:r>
            <a:endParaRPr/>
          </a:p>
          <a:p>
            <a:pPr indent="-298450" lvl="0" marL="457200" rtl="0" algn="l">
              <a:spcBef>
                <a:spcPts val="0"/>
              </a:spcBef>
              <a:spcAft>
                <a:spcPts val="0"/>
              </a:spcAft>
              <a:buSzPts val="1100"/>
              <a:buChar char="●"/>
            </a:pPr>
            <a:r>
              <a:rPr lang="en-GB"/>
              <a:t>Een plagiaatscanner herkent overeenkomsten in een zin of passage, zelfs als  de formulering niet 100% hetzelfde is. Het heeft dus geen zin om een paar woorden of zinsdelen om te draaien of te vervangen!</a:t>
            </a:r>
            <a:endParaRPr/>
          </a:p>
          <a:p>
            <a:pPr indent="-298450" lvl="0" marL="457200" rtl="0" algn="l">
              <a:spcBef>
                <a:spcPts val="0"/>
              </a:spcBef>
              <a:spcAft>
                <a:spcPts val="0"/>
              </a:spcAft>
              <a:buSzPts val="1100"/>
              <a:buChar char="●"/>
            </a:pPr>
            <a:r>
              <a:rPr lang="en-GB"/>
              <a:t>De resultaten van de plagiaatchecker vormen een rapport met een percentage dat laat zien hoe sterk de tekst overeenkomt met bronnen. Ook ziet de docent een lijst van gevonden overeenkomsten, zodat de ingeleverde tekst en brontekst direct kunnen worden vergeleken. </a:t>
            </a:r>
            <a:endParaRPr/>
          </a:p>
          <a:p>
            <a:pPr indent="-298450" lvl="0" marL="457200" rtl="0" algn="l">
              <a:spcBef>
                <a:spcPts val="0"/>
              </a:spcBef>
              <a:spcAft>
                <a:spcPts val="0"/>
              </a:spcAft>
              <a:buSzPts val="1100"/>
              <a:buChar char="●"/>
            </a:pPr>
            <a:r>
              <a:rPr lang="en-GB"/>
              <a:t>Het rapport laat hiermee zien waar bronvermeldingen ontbreken en welke passages niet correct zijn geciteerd of geparafraseerd.</a:t>
            </a:r>
            <a:endParaRPr/>
          </a:p>
          <a:p>
            <a:pPr indent="-298450" lvl="0" marL="457200" rtl="0" algn="l">
              <a:spcBef>
                <a:spcPts val="0"/>
              </a:spcBef>
              <a:spcAft>
                <a:spcPts val="0"/>
              </a:spcAft>
              <a:buSzPts val="1100"/>
              <a:buChar char="●"/>
            </a:pPr>
            <a:r>
              <a:rPr lang="en-GB"/>
              <a:t>Niet elke overeenkomst is direct plagiaat, maar het rapport zorgt ervoor dat docenten iedere overeenkomst kunnen controleren, zeker als het percentage hoog is. Bij vermoedens van plagiaat kan een officieel vervolgonderzoek worden ingesteld.</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Vraag voor het publiek</a:t>
            </a:r>
            <a:r>
              <a:rPr lang="en-GB"/>
              <a:t>: Kan iemand me vertellen wat “plagiaat” betekent?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Eventueel hebben we ook</a:t>
            </a:r>
            <a:br>
              <a:rPr lang="en-GB"/>
            </a:br>
            <a:r>
              <a:rPr lang="en-GB"/>
              <a:t>- een Nederlandstalige video over plagiaat: </a:t>
            </a:r>
            <a:r>
              <a:rPr lang="en-GB" u="sng">
                <a:solidFill>
                  <a:schemeClr val="hlink"/>
                </a:solidFill>
                <a:hlinkClick r:id="rId2"/>
              </a:rPr>
              <a:t>https://www.youtube.com/watch?v=6Mwdxn2pq9w</a:t>
            </a:r>
            <a:r>
              <a:rPr lang="en-GB"/>
              <a:t> </a:t>
            </a:r>
            <a:endParaRPr/>
          </a:p>
          <a:p>
            <a:pPr indent="0" lvl="0" marL="0" rtl="0" algn="l">
              <a:spcBef>
                <a:spcPts val="0"/>
              </a:spcBef>
              <a:spcAft>
                <a:spcPts val="0"/>
              </a:spcAft>
              <a:buNone/>
            </a:pPr>
            <a:r>
              <a:rPr lang="en-GB"/>
              <a:t>- een Engelstalige video over plagiaat: </a:t>
            </a:r>
            <a:r>
              <a:rPr lang="en-GB" u="sng">
                <a:solidFill>
                  <a:schemeClr val="hlink"/>
                </a:solidFill>
                <a:hlinkClick r:id="rId3"/>
              </a:rPr>
              <a:t>https://www.youtube.com/watch?v=Uk1pq8sb-eo</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5f49c1a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5f49c1a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Controleer of je een plagiaatrapport kunt downloaden als je je document inlevert. Vaak kan dit, en dan kun je je tekst opnieuw inleveren als je naar problematische bronvermeldingen, citaten en parafrases hebt gekeken. </a:t>
            </a:r>
            <a:endParaRPr/>
          </a:p>
          <a:p>
            <a:pPr indent="-298450" lvl="0" marL="457200" rtl="0" algn="l">
              <a:spcBef>
                <a:spcPts val="0"/>
              </a:spcBef>
              <a:spcAft>
                <a:spcPts val="0"/>
              </a:spcAft>
              <a:buSzPts val="1100"/>
              <a:buChar char="●"/>
            </a:pPr>
            <a:r>
              <a:rPr lang="en-GB"/>
              <a:t>Als je onderwijsinstelling deze optie niet biedt, zijn er derde partijen die deze service wel bieden. Zo kun je de tekst op plagiaat laten scannen voordat je je opdracht inlevert</a:t>
            </a:r>
            <a:r>
              <a:rPr lang="en-GB"/>
              <a:t>.</a:t>
            </a:r>
            <a:endParaRPr/>
          </a:p>
          <a:p>
            <a:pPr indent="-298450" lvl="0" marL="457200" rtl="0" algn="l">
              <a:spcBef>
                <a:spcPts val="0"/>
              </a:spcBef>
              <a:spcAft>
                <a:spcPts val="0"/>
              </a:spcAft>
              <a:buSzPts val="1100"/>
              <a:buChar char="●"/>
            </a:pPr>
            <a:r>
              <a:rPr lang="en-GB"/>
              <a:t>Plagiaat scanners zijn handig om onbedoeld plagiaat te voorkomen. Je kunt ze gebruiken om ervoor te zorgen dat je op de juiste manier hebt geciteerd en geparafraseerd en om te controleren of je bronvermeldingen hebt toegevoegd.</a:t>
            </a:r>
            <a:endParaRPr/>
          </a:p>
          <a:p>
            <a:pPr indent="-298450" lvl="0" marL="457200" rtl="0" algn="l">
              <a:spcBef>
                <a:spcPts val="0"/>
              </a:spcBef>
              <a:spcAft>
                <a:spcPts val="0"/>
              </a:spcAft>
              <a:buSzPts val="1100"/>
              <a:buChar char="●"/>
            </a:pPr>
            <a:r>
              <a:rPr lang="en-GB"/>
              <a:t>Gratis online plagiaatscanners zijn niet altijd veilig of accuraat, dus vertrouw niet zomaar iedere scanner. Sommige gratis plagiaatscanners slaan je tekst op in een database of verkopen deze zelfs door.</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GB"/>
              <a:t>1). Vergelijking van Engelse plagiaatscanners: </a:t>
            </a:r>
            <a:r>
              <a:rPr lang="en-GB" u="sng">
                <a:solidFill>
                  <a:schemeClr val="hlink"/>
                </a:solidFill>
                <a:hlinkClick r:id="rId2"/>
              </a:rPr>
              <a:t>https://www.scribbr.com/plagiarism/best-plagiarism-checker/</a:t>
            </a:r>
            <a:endParaRPr/>
          </a:p>
          <a:p>
            <a:pPr indent="0" lvl="0" marL="0" rtl="0" algn="l">
              <a:spcBef>
                <a:spcPts val="0"/>
              </a:spcBef>
              <a:spcAft>
                <a:spcPts val="0"/>
              </a:spcAft>
              <a:buNone/>
            </a:pPr>
            <a:r>
              <a:rPr lang="en-GB"/>
              <a:t>2). Vergelijking van </a:t>
            </a:r>
            <a:r>
              <a:rPr i="1" lang="en-GB"/>
              <a:t>gratis</a:t>
            </a:r>
            <a:r>
              <a:rPr lang="en-GB"/>
              <a:t>, Engelse plagiaatscanners: </a:t>
            </a:r>
            <a:r>
              <a:rPr lang="en-GB" u="sng">
                <a:solidFill>
                  <a:schemeClr val="hlink"/>
                </a:solidFill>
                <a:hlinkClick r:id="rId3"/>
              </a:rPr>
              <a:t>https://www.scribbr.com/plagiarism/free-plagiarism-checker-comparison/</a:t>
            </a:r>
            <a:endParaRPr/>
          </a:p>
          <a:p>
            <a:pPr indent="0" lvl="0" marL="0" rtl="0" algn="l">
              <a:spcBef>
                <a:spcPts val="0"/>
              </a:spcBef>
              <a:spcAft>
                <a:spcPts val="0"/>
              </a:spcAft>
              <a:buNone/>
            </a:pPr>
            <a:r>
              <a:rPr lang="en-GB"/>
              <a:t>3). Scribbrs eigen Plagiaat Checker </a:t>
            </a:r>
            <a:r>
              <a:rPr lang="en-GB" u="sng">
                <a:solidFill>
                  <a:schemeClr val="hlink"/>
                </a:solidFill>
                <a:hlinkClick r:id="rId4"/>
              </a:rPr>
              <a:t>https://www.scribbr.com/plagiarism-checker/</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5f49c1aa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5f49c1aa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Laten we ter afsluiting een korte quiz doen.</a:t>
            </a:r>
            <a:endParaRPr/>
          </a:p>
          <a:p>
            <a:pPr indent="-298450" lvl="0" marL="457200" rtl="0" algn="l">
              <a:spcBef>
                <a:spcPts val="0"/>
              </a:spcBef>
              <a:spcAft>
                <a:spcPts val="0"/>
              </a:spcAft>
              <a:buSzPts val="1100"/>
              <a:buChar char="●"/>
            </a:pPr>
            <a:r>
              <a:rPr lang="en-GB"/>
              <a:t>Ik wil weten of deze stellingen waar of niet waar zijn:</a:t>
            </a:r>
            <a:endParaRPr/>
          </a:p>
          <a:p>
            <a:pPr indent="-298450" lvl="1" marL="914400" rtl="0" algn="l">
              <a:spcBef>
                <a:spcPts val="0"/>
              </a:spcBef>
              <a:spcAft>
                <a:spcPts val="0"/>
              </a:spcAft>
              <a:buSzPts val="1100"/>
              <a:buChar char="○"/>
            </a:pPr>
            <a:r>
              <a:rPr lang="en-GB"/>
              <a:t>Je moet ook een bron vermelden als je parafraseert.</a:t>
            </a:r>
            <a:endParaRPr/>
          </a:p>
          <a:p>
            <a:pPr indent="-298450" lvl="1" marL="914400" rtl="0" algn="l">
              <a:spcBef>
                <a:spcPts val="0"/>
              </a:spcBef>
              <a:spcAft>
                <a:spcPts val="0"/>
              </a:spcAft>
              <a:buSzPts val="1100"/>
              <a:buChar char="○"/>
            </a:pPr>
            <a:r>
              <a:rPr lang="en-GB"/>
              <a:t>Plagiaat is altijd opzettelijk.</a:t>
            </a:r>
            <a:endParaRPr/>
          </a:p>
          <a:p>
            <a:pPr indent="-298450" lvl="1" marL="914400" rtl="0" algn="l">
              <a:spcBef>
                <a:spcPts val="0"/>
              </a:spcBef>
              <a:spcAft>
                <a:spcPts val="0"/>
              </a:spcAft>
              <a:buSzPts val="1100"/>
              <a:buChar char="○"/>
            </a:pPr>
            <a:r>
              <a:rPr lang="en-GB"/>
              <a:t>Je hoeft geen bronvermelding op te nemen voor online bronnen.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5f49c1aa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5f49c1aa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Nummer 1 is waar: Je moet altijd bronvermeldingen opnemen, dus zowel voor citaten als parafrases. In beide gevallen gebruik je namelijk de ideeën van anderen.</a:t>
            </a:r>
            <a:endParaRPr/>
          </a:p>
          <a:p>
            <a:pPr indent="-298450" lvl="0" marL="457200" rtl="0" algn="l">
              <a:spcBef>
                <a:spcPts val="0"/>
              </a:spcBef>
              <a:spcAft>
                <a:spcPts val="0"/>
              </a:spcAft>
              <a:buSzPts val="1100"/>
              <a:buChar char="●"/>
            </a:pPr>
            <a:r>
              <a:rPr lang="en-GB"/>
              <a:t>Nummer 2 is niet waar: Veel studenten willen geen plagiaat plegen, maar raken alsnog in de problemen omdat ze niet correct citeren of parafraseren of omdat ze geen goede bronvermelding toevoegen. Daarom is het heel belangrijk om te weten hoe je goed met bronnen omgaat.</a:t>
            </a:r>
            <a:endParaRPr/>
          </a:p>
          <a:p>
            <a:pPr indent="-298450" lvl="0" marL="457200" rtl="0" algn="l">
              <a:spcBef>
                <a:spcPts val="0"/>
              </a:spcBef>
              <a:spcAft>
                <a:spcPts val="0"/>
              </a:spcAft>
              <a:buSzPts val="1100"/>
              <a:buChar char="●"/>
            </a:pPr>
            <a:r>
              <a:rPr lang="en-GB"/>
              <a:t>Nummer 3 is niet waar: Als je online bronnen gebruikt, is het net zo belangrijk om bronvermeldingen toe te voegen als voor gedrukte bronnen.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519f5dd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519f5dd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biedt gratis artikelen van hoge kwaliteit, die onder andere in het Nederlands, Engels en Duits beschikbaar zijn. Iedere maand maken meer dan 500.000 Nederlandse studenten gebruik van onze artikelen, video’s, templates en voorbeelden.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Als je deze presentatie wilt aanpassen, doe je dat als volgt:</a:t>
            </a:r>
            <a:endParaRPr b="1">
              <a:solidFill>
                <a:schemeClr val="dk1"/>
              </a:solidFill>
            </a:endParaRPr>
          </a:p>
          <a:p>
            <a:pPr indent="0" lvl="0" marL="0" rtl="0" algn="l">
              <a:spcBef>
                <a:spcPts val="0"/>
              </a:spcBef>
              <a:spcAft>
                <a:spcPts val="0"/>
              </a:spcAft>
              <a:buNone/>
            </a:pPr>
            <a:r>
              <a:t/>
            </a:r>
            <a:endParaRPr b="1">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Klik op “Bestand” in de linkerbovenhoek</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Klik op “Maak een kopie”</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Selecteer “Gehele presentatie”</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Sla de presentatie op in je persoonlijke Google Drive</a:t>
            </a:r>
            <a:endParaRPr>
              <a:solidFill>
                <a:schemeClr val="dk1"/>
              </a:solidFill>
            </a:endParaRPr>
          </a:p>
          <a:p>
            <a:pPr indent="-298450" lvl="0" marL="457200" rtl="0" algn="l">
              <a:spcBef>
                <a:spcPts val="0"/>
              </a:spcBef>
              <a:spcAft>
                <a:spcPts val="0"/>
              </a:spcAft>
              <a:buClr>
                <a:schemeClr val="dk1"/>
              </a:buClr>
              <a:buSzPts val="1100"/>
              <a:buAutoNum type="arabicPeriod"/>
            </a:pPr>
            <a:r>
              <a:rPr lang="en-GB">
                <a:solidFill>
                  <a:schemeClr val="dk1"/>
                </a:solidFill>
              </a:rPr>
              <a:t>Nu kun je de kopie van de presentatie bewerken</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4a308ac9d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4a308ac9d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Plagiaat betekent iemand anders werk of ideeën overnemen en doen alsof het je eigen werk is.</a:t>
            </a:r>
            <a:endParaRPr/>
          </a:p>
          <a:p>
            <a:pPr indent="-298450" lvl="0" marL="457200" rtl="0" algn="l">
              <a:spcBef>
                <a:spcPts val="0"/>
              </a:spcBef>
              <a:spcAft>
                <a:spcPts val="0"/>
              </a:spcAft>
              <a:buSzPts val="1100"/>
              <a:buChar char="●"/>
            </a:pPr>
            <a:r>
              <a:rPr lang="en-GB"/>
              <a:t>In de context van academisch schrijven pleeg je plagiaat als je iemands exacte formulering gebruikt of als je iemands ideeën parafraseert zonder de oorspronkelijke bron te vermelden.</a:t>
            </a:r>
            <a:endParaRPr/>
          </a:p>
          <a:p>
            <a:pPr indent="-298450" lvl="0" marL="457200" rtl="0" algn="l">
              <a:spcBef>
                <a:spcPts val="0"/>
              </a:spcBef>
              <a:spcAft>
                <a:spcPts val="0"/>
              </a:spcAft>
              <a:buSzPts val="1100"/>
              <a:buChar char="●"/>
            </a:pPr>
            <a:r>
              <a:rPr b="1" lang="en-GB"/>
              <a:t>Vraag voor het publiek</a:t>
            </a:r>
            <a:r>
              <a:rPr lang="en-GB"/>
              <a:t>: Is plagiaat altijd opzettelijk?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“Wat is plagiaat en hoe kun je plagiaat voorkomen?” artikel: </a:t>
            </a:r>
            <a:r>
              <a:rPr lang="en-GB" u="sng">
                <a:solidFill>
                  <a:schemeClr val="hlink"/>
                </a:solidFill>
                <a:hlinkClick r:id="rId2"/>
              </a:rPr>
              <a:t>https://www.scribbr.nl/category/plagiaat/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079327e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079327e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Studenten plegen soms onbedoeld plagiaat. Om onbedoeld plagiaat te voorkomen is het belangrijk dat je weet hoe correcte bronvermeldingen eruitzien en hoe je ze op de goede manier gebruikt.</a:t>
            </a:r>
            <a:endParaRPr/>
          </a:p>
          <a:p>
            <a:pPr indent="-298450" lvl="0" marL="457200" rtl="0" algn="l">
              <a:spcBef>
                <a:spcPts val="0"/>
              </a:spcBef>
              <a:spcAft>
                <a:spcPts val="0"/>
              </a:spcAft>
              <a:buSzPts val="1100"/>
              <a:buChar char="●"/>
            </a:pPr>
            <a:r>
              <a:rPr lang="en-GB"/>
              <a:t>Plagiaat betekent niet alleen andermans werk kopiëren en plakken. Het kan ook betekenen dat je andermans ideeën of informatie parafraseert zonder de bron te noemen.</a:t>
            </a:r>
            <a:endParaRPr/>
          </a:p>
          <a:p>
            <a:pPr indent="-298450" lvl="0" marL="457200" rtl="0" algn="l">
              <a:spcBef>
                <a:spcPts val="0"/>
              </a:spcBef>
              <a:spcAft>
                <a:spcPts val="0"/>
              </a:spcAft>
              <a:buSzPts val="1100"/>
              <a:buChar char="●"/>
            </a:pPr>
            <a:r>
              <a:rPr lang="en-GB"/>
              <a:t>Ideeën van andere onderzoekers gebruiken hoort bij academisch schrijven, maar het is belangrijk dat je dit op de goede manier doet.</a:t>
            </a:r>
            <a:endParaRPr/>
          </a:p>
          <a:p>
            <a:pPr indent="-298450" lvl="0" marL="457200" rtl="0" algn="l">
              <a:spcBef>
                <a:spcPts val="0"/>
              </a:spcBef>
              <a:spcAft>
                <a:spcPts val="0"/>
              </a:spcAft>
              <a:buSzPts val="1100"/>
              <a:buChar char="●"/>
            </a:pPr>
            <a:r>
              <a:rPr lang="en-GB"/>
              <a:t>Bronvermeldingen laten lezers zien welke delen van de tekst jouw eigen ideeën zijn en welke delen gebaseerd zijn op andermans werk. Daarnaast stellen bronvermeldingen lezers in de gelegenheid om de bron zelf te raadplegen.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0795dcd8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0795dcd8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Plagiaat is niet alleen een probleem voor studenten. Er hebben ook veel plagiaatschandalen plaatsgevonden in een niet-academische context. Een beschuldiging van plagiaat kan serieuze gevolgen hebben op juridisch of politiek gebied</a:t>
            </a:r>
            <a:r>
              <a:rPr lang="en-GB"/>
              <a:t>. </a:t>
            </a:r>
            <a:endParaRPr/>
          </a:p>
          <a:p>
            <a:pPr indent="-298450" lvl="0" marL="457200" rtl="0" algn="l">
              <a:spcBef>
                <a:spcPts val="0"/>
              </a:spcBef>
              <a:spcAft>
                <a:spcPts val="0"/>
              </a:spcAft>
              <a:buSzPts val="1100"/>
              <a:buChar char="●"/>
            </a:pPr>
            <a:r>
              <a:rPr lang="en-GB"/>
              <a:t>Zo trok Joe Biden zich in 1988 terug uit de presidentsverkiezingen, nadat hij ervan werd beschuldigd </a:t>
            </a:r>
            <a:r>
              <a:rPr lang="en-GB" u="sng">
                <a:solidFill>
                  <a:schemeClr val="hlink"/>
                </a:solidFill>
                <a:hlinkClick r:id="rId2"/>
              </a:rPr>
              <a:t>zijn toespraken te plagiëren</a:t>
            </a:r>
            <a:r>
              <a:rPr lang="en-GB"/>
              <a:t> door ze over te nemen van andere politici. Recentelijker werd ook Melania Trump ervan beschuldigd </a:t>
            </a:r>
            <a:r>
              <a:rPr lang="en-GB" u="sng">
                <a:solidFill>
                  <a:schemeClr val="hlink"/>
                </a:solidFill>
                <a:hlinkClick r:id="rId3"/>
              </a:rPr>
              <a:t>toespraken en publiaties te plagiëren</a:t>
            </a:r>
            <a:r>
              <a:rPr lang="en-GB"/>
              <a:t>.</a:t>
            </a:r>
            <a:endParaRPr/>
          </a:p>
          <a:p>
            <a:pPr indent="-298450" lvl="0" marL="457200" rtl="0" algn="l">
              <a:spcBef>
                <a:spcPts val="0"/>
              </a:spcBef>
              <a:spcAft>
                <a:spcPts val="0"/>
              </a:spcAft>
              <a:buSzPts val="1100"/>
              <a:buChar char="●"/>
            </a:pPr>
            <a:r>
              <a:rPr lang="en-GB"/>
              <a:t>In de academische wereld zijn de consequenties voor plagiaat afhankelijk van de ernst van het plagiaat en de intentie waarmee geplagieerd is (moedwillig of per ongeluk).</a:t>
            </a:r>
            <a:endParaRPr/>
          </a:p>
          <a:p>
            <a:pPr indent="-298450" lvl="0" marL="457200" rtl="0" algn="l">
              <a:spcBef>
                <a:spcPts val="0"/>
              </a:spcBef>
              <a:spcAft>
                <a:spcPts val="0"/>
              </a:spcAft>
              <a:buSzPts val="1100"/>
              <a:buChar char="●"/>
            </a:pPr>
            <a:r>
              <a:rPr lang="en-GB"/>
              <a:t>Je kunt een lager cijfer krijgen, je vak niet halen of er kunnen sancties worden opgelegd.</a:t>
            </a:r>
            <a:endParaRPr/>
          </a:p>
          <a:p>
            <a:pPr indent="-298450" lvl="0" marL="457200" rtl="0" algn="l">
              <a:spcBef>
                <a:spcPts val="0"/>
              </a:spcBef>
              <a:spcAft>
                <a:spcPts val="0"/>
              </a:spcAft>
              <a:buSzPts val="1100"/>
              <a:buChar char="●"/>
            </a:pPr>
            <a:r>
              <a:rPr lang="en-GB"/>
              <a:t>In ernstige gevallen kun je tijdelijk of permanent worden geschorst.</a:t>
            </a:r>
            <a:endParaRPr/>
          </a:p>
          <a:p>
            <a:pPr indent="-298450" lvl="0" marL="457200" rtl="0" algn="l">
              <a:spcBef>
                <a:spcPts val="0"/>
              </a:spcBef>
              <a:spcAft>
                <a:spcPts val="0"/>
              </a:spcAft>
              <a:buSzPts val="1100"/>
              <a:buChar char="●"/>
            </a:pPr>
            <a:r>
              <a:rPr lang="en-GB"/>
              <a:t>Dus het is erg belangrijk om plagiaat te voorkomen!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0795dcd8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0795dcd8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Om plagiaat te voorkomen, kun je deze drie stappen volgen als je een opdracht maakt voor je onderwijsinstelling.</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GB"/>
              <a:t>Wat is plagiaat en hoe voorkom je het? </a:t>
            </a:r>
            <a:r>
              <a:rPr lang="en-GB"/>
              <a:t>Video: </a:t>
            </a:r>
            <a:r>
              <a:rPr lang="en-GB" u="sng">
                <a:solidFill>
                  <a:schemeClr val="hlink"/>
                </a:solidFill>
                <a:hlinkClick r:id="rId2"/>
              </a:rPr>
              <a:t>https://youtu.be/6Mwdxn2pq9w</a:t>
            </a:r>
            <a:r>
              <a:rPr lang="en-GB"/>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766d143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766d143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eerste stap is je bronnen bijhouden terwijl je je onderzoek doet.</a:t>
            </a:r>
            <a:endParaRPr/>
          </a:p>
          <a:p>
            <a:pPr indent="-298450" lvl="0" marL="457200" rtl="0" algn="l">
              <a:spcBef>
                <a:spcPts val="0"/>
              </a:spcBef>
              <a:spcAft>
                <a:spcPts val="0"/>
              </a:spcAft>
              <a:buSzPts val="1100"/>
              <a:buChar char="●"/>
            </a:pPr>
            <a:r>
              <a:rPr lang="en-GB"/>
              <a:t>Schrijf de gegevens van iedere bruikbare bron op, ook als je nog niet zeker weet of je de bron gaat gebruiken voor je tekst.</a:t>
            </a:r>
            <a:endParaRPr/>
          </a:p>
          <a:p>
            <a:pPr indent="-298450" lvl="0" marL="457200" rtl="0" algn="l">
              <a:spcBef>
                <a:spcPts val="0"/>
              </a:spcBef>
              <a:spcAft>
                <a:spcPts val="0"/>
              </a:spcAft>
              <a:buSzPts val="1100"/>
              <a:buChar char="●"/>
            </a:pPr>
            <a:r>
              <a:rPr lang="en-GB"/>
              <a:t>Onder bronnen vallen boeken en wetenschappelijke tijdschriftartikelen, maar ook andere websites en video’s (zoals YouTube-video’s, TED-talks, podcasts, afbeeldingen en socialemediaberichten).</a:t>
            </a:r>
            <a:endParaRPr/>
          </a:p>
          <a:p>
            <a:pPr indent="-298450" lvl="0" marL="457200" rtl="0" algn="l">
              <a:spcBef>
                <a:spcPts val="0"/>
              </a:spcBef>
              <a:spcAft>
                <a:spcPts val="0"/>
              </a:spcAft>
              <a:buSzPts val="1100"/>
              <a:buChar char="●"/>
            </a:pPr>
            <a:r>
              <a:rPr b="1" lang="en-GB"/>
              <a:t>Vraag voor het publiek: </a:t>
            </a:r>
            <a:r>
              <a:rPr lang="en-GB"/>
              <a:t>Welk type broninformatie kan belangrijk zijn om te noteren?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0795dcd8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0795dcd8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Gegevens die belangrijk zijn om te noteren, zijn onder andere de auteursnaam, brontitel, publicatiedatum en uitgever. De informatie die je moet vermelden, hangt ook af van je type bron.</a:t>
            </a:r>
            <a:endParaRPr/>
          </a:p>
          <a:p>
            <a:pPr indent="-298450" lvl="0" marL="457200" rtl="0" algn="l">
              <a:spcBef>
                <a:spcPts val="0"/>
              </a:spcBef>
              <a:spcAft>
                <a:spcPts val="0"/>
              </a:spcAft>
              <a:buSzPts val="1100"/>
              <a:buChar char="●"/>
            </a:pPr>
            <a:r>
              <a:rPr lang="en-GB"/>
              <a:t>Als je specifieke citaten vindt die je mogelijk wilt gebruiken, noteer je de paginanummers</a:t>
            </a:r>
            <a:r>
              <a:rPr lang="en-GB"/>
              <a:t>.</a:t>
            </a:r>
            <a:endParaRPr/>
          </a:p>
          <a:p>
            <a:pPr indent="-298450" lvl="0" marL="457200" rtl="0" algn="l">
              <a:spcBef>
                <a:spcPts val="0"/>
              </a:spcBef>
              <a:spcAft>
                <a:spcPts val="0"/>
              </a:spcAft>
              <a:buSzPts val="1100"/>
              <a:buChar char="●"/>
            </a:pPr>
            <a:r>
              <a:rPr lang="en-GB"/>
              <a:t>Voor online bronnen noteer je indien beschikbaar de DOI en anders een (stabiele) URL.</a:t>
            </a:r>
            <a:endParaRPr/>
          </a:p>
          <a:p>
            <a:pPr indent="-298450" lvl="0" marL="457200" rtl="0" algn="l">
              <a:spcBef>
                <a:spcPts val="0"/>
              </a:spcBef>
              <a:spcAft>
                <a:spcPts val="0"/>
              </a:spcAft>
              <a:buSzPts val="1100"/>
              <a:buChar char="●"/>
            </a:pPr>
            <a:r>
              <a:rPr lang="en-GB"/>
              <a:t>Het is ook belangrijk om te noteren wanneer je een bron hebt geraadpleegd als deze bron kan veranderen naarmate de tijd verstrijkt.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5d32d3d2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5d32d3d2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 tweede stap is tijdens het schrijfproces informatie uit je bronnen in de tekst verwerken</a:t>
            </a:r>
            <a:r>
              <a:rPr lang="en-GB"/>
              <a:t>.</a:t>
            </a:r>
            <a:endParaRPr/>
          </a:p>
          <a:p>
            <a:pPr indent="-298450" lvl="0" marL="457200" rtl="0" algn="l">
              <a:spcBef>
                <a:spcPts val="0"/>
              </a:spcBef>
              <a:spcAft>
                <a:spcPts val="0"/>
              </a:spcAft>
              <a:buSzPts val="1100"/>
              <a:buChar char="●"/>
            </a:pPr>
            <a:r>
              <a:rPr lang="en-GB"/>
              <a:t>Citeren en parafraseren zijn twee manieren waarop je bronnen kunt gebruiken zonder te plagiëren, mits je de bron correct vermeldt.</a:t>
            </a:r>
            <a:endParaRPr/>
          </a:p>
          <a:p>
            <a:pPr indent="-298450" lvl="0" marL="457200" rtl="0" algn="l">
              <a:spcBef>
                <a:spcPts val="0"/>
              </a:spcBef>
              <a:spcAft>
                <a:spcPts val="0"/>
              </a:spcAft>
              <a:buSzPts val="1100"/>
              <a:buChar char="●"/>
            </a:pPr>
            <a:r>
              <a:rPr lang="en-GB"/>
              <a:t>Je kunt citaten en parafrases gebruiken om informatie en ideeën van je bron te delen, om bewijs aan te dragen voor je beweringen en om oordelen te geven over het werk van anderen.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youtube.com/watch?v=4kHwOY4pJ0o"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youtube.com/watch?v=wAJ5pr-4N9U"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www.scribbr.nl/knowledge-base/" TargetMode="External"/><Relationship Id="rId4" Type="http://schemas.openxmlformats.org/officeDocument/2006/relationships/hyperlink" Target="https://www.youtube.com/c/scribbr-us" TargetMode="External"/><Relationship Id="rId5" Type="http://schemas.openxmlformats.org/officeDocument/2006/relationships/hyperlink" Target="https://www.scribbr.nl/bronnengenerator/apa/" TargetMode="External"/><Relationship Id="rId6" Type="http://schemas.openxmlformats.org/officeDocument/2006/relationships/hyperlink" Target="https://www.scribbr.nl/bronnengenerator/mla/" TargetMode="External"/><Relationship Id="rId7"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www.scribbr.nl/nakijken/nederlands/" TargetMode="External"/><Relationship Id="rId4" Type="http://schemas.openxmlformats.org/officeDocument/2006/relationships/hyperlink" Target="https://www.scribbr.nl/plagiaat-checker/mpaign=apa-7th-edition" TargetMode="External"/><Relationship Id="rId5" Type="http://schemas.openxmlformats.org/officeDocument/2006/relationships/hyperlink" Target="https://www.scribbr.nl/bronnengenerator/apa/" TargetMode="External"/><Relationship Id="rId6" Type="http://schemas.openxmlformats.org/officeDocument/2006/relationships/hyperlink" Target="https://www.scribbr.nl/knowledge-base/" TargetMode="External"/><Relationship Id="rId7" Type="http://schemas.openxmlformats.org/officeDocument/2006/relationships/hyperlink" Target="https://www.youtube.com/c/scribbr-us" TargetMode="External"/><Relationship Id="rId8" Type="http://schemas.openxmlformats.org/officeDocument/2006/relationships/hyperlink" Target="https://www.youtube.com/c/scribbr-u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juliam@scribbr.com"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www.vandale.nl/gratis-woordenboek/nederlands/betekenis/plagiaat#.YJpSiLUza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241900"/>
            <a:ext cx="7200000" cy="110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Plagiaat</a:t>
            </a:r>
            <a:endParaRPr/>
          </a:p>
        </p:txBody>
      </p:sp>
      <p:sp>
        <p:nvSpPr>
          <p:cNvPr id="73" name="Google Shape;73;p23"/>
          <p:cNvSpPr txBox="1"/>
          <p:nvPr>
            <p:ph idx="1" type="subTitle"/>
          </p:nvPr>
        </p:nvSpPr>
        <p:spPr>
          <a:xfrm>
            <a:off x="972000" y="2569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Wat is het en hoe voorkom je het?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2"/>
          <p:cNvSpPr txBox="1"/>
          <p:nvPr/>
        </p:nvSpPr>
        <p:spPr>
          <a:xfrm>
            <a:off x="3230925" y="16174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In deze video leer je stap voor stap wat citeren is en hoe citeren werkt. Weten wat citeren is een belangrijk tijdens het schrijven van je scriptie. We bespreken de regels voor citaten met meer en minder dan 40 woorden en de regels voor het weghalen, toevoegen en nadruk leggen van citaten. Ben jij klaar om je kennis over citeren te vergroten? Bekijk dan snel deze video voor de betekenis van citeren en hoe het werkt, zodat jij word gekroond tot de citeer expert van jouw opleiding!&#10;&#10;#citeren #watisciteren #hoewerktciteren&#10;&#10;Intro 00:00&#10;Betekenis van citeren 00:22&#10;Gebruik van citaten 00:46&#10;Citaat minder dan 40 woorden 01:15&#10;Citaat meer dan 40 woorden 01:23&#10;Citaten met spelfouten 02:05&#10;Woorden uit citaten weghalen 02:20&#10;Woorden toevoegen aan een citaat 02:36&#10;Nadruk leggen op woord of zin van een citaat 02:45&#10;&#10;Abonneer je op ons kanaal ► https://www.youtube.com/channel/UCGcE41q59Ve-sJQVelYRpcw?sub_confirmation=1&#10;&#10;*********&#10;&#10;Aanvullende informatie:&#10;&#10;Lees hier meer over citeren ► https://www.scribbr.nl/apa-stijl/citeren-volgens-de-apa-regels/?utm_source=youtube&amp;utm_medium=description&amp;utm_campaign=citeren-apa&#10;&#10;Bekijk hier andere Scribbr Knowledge Base artikelen ►&#10;https://www.scribbr.nl/knowledge-base/?utm_source=youtube&amp;utm_medium=description&amp;utm_campaign=knowledgebase&#10;&#10;*********&#10;&#10;Onze academische hulpmiddelen:&#10;&#10;APA Generator ► https://www.scribbr.nl/bronnengenerator/?utm_source=youtube&amp;utm_medium=description&amp;utm_campaign=bronnengenerator&#10;&#10;Plagiaat Checker ► https://www.scribbr.nl/plagiaat-checker/?utm_source=youtube&amp;utm_medium=description&amp;utm_campaign=plagiaat-checker&#10;&#10;Nakijkservice ► https://www.scribbr.nl/nakijken/nederlands/?utm_source=youtube&amp;utm_medium=description&amp;utm_campaign=nakijken-nederlands&#10;&#10;********&#10;&#10;Blijf op de hoogte!&#10;&#10;Scribbr ► https://scribbr.nl?utm_source=youtube&amp;utm_medium=description&amp;utm_campaign=&#10;YouTube ► https://www.youtube.com/channel/UCGcE41q59Ve-sJQVelYRpcw?sub_confirmation=1&#10;Instagram ► https://www.instagram.com/scribbr_/" id="127" name="Google Shape;127;p32" title="Wat is citeren en hoe werkt het?  | Scribbr 🎓">
            <a:hlinkClick r:id="rId3"/>
          </p:cNvPr>
          <p:cNvPicPr preferRelativeResize="0"/>
          <p:nvPr/>
        </p:nvPicPr>
        <p:blipFill>
          <a:blip r:embed="rId4">
            <a:alphaModFix/>
          </a:blip>
          <a:stretch>
            <a:fillRect/>
          </a:stretch>
        </p:blipFill>
        <p:spPr>
          <a:xfrm>
            <a:off x="2546300" y="972450"/>
            <a:ext cx="3761400" cy="282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Voorbeeld van citeren</a:t>
            </a:r>
            <a:endParaRPr/>
          </a:p>
        </p:txBody>
      </p:sp>
      <p:sp>
        <p:nvSpPr>
          <p:cNvPr id="133" name="Google Shape;133;p33"/>
          <p:cNvSpPr txBox="1"/>
          <p:nvPr>
            <p:ph idx="1" type="body"/>
          </p:nvPr>
        </p:nvSpPr>
        <p:spPr>
          <a:xfrm>
            <a:off x="972000" y="1693650"/>
            <a:ext cx="7200000" cy="1756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COPD kan worden gedefinieerd als “een longziekte waarbij structureel beschadiging van de longen optreedt, waardoor iemand minder zuurstof binnenkrijgt en ademen wordt bemoeilijkt” (LaRosa, 2021, p. 184)</a:t>
            </a:r>
            <a:r>
              <a:rPr lang="en-GB"/>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Wanneer kun je citeren?</a:t>
            </a:r>
            <a:endParaRPr/>
          </a:p>
        </p:txBody>
      </p:sp>
      <p:sp>
        <p:nvSpPr>
          <p:cNvPr id="139" name="Google Shape;139;p34"/>
          <p:cNvSpPr txBox="1"/>
          <p:nvPr>
            <p:ph idx="1" type="body"/>
          </p:nvPr>
        </p:nvSpPr>
        <p:spPr>
          <a:xfrm>
            <a:off x="972000" y="1886250"/>
            <a:ext cx="7200000" cy="1371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Om bewijs te leveren voor je beweringen</a:t>
            </a:r>
            <a:endParaRPr/>
          </a:p>
          <a:p>
            <a:pPr indent="-342900" lvl="0" marL="457200" rtl="0" algn="l">
              <a:lnSpc>
                <a:spcPct val="150000"/>
              </a:lnSpc>
              <a:spcBef>
                <a:spcPts val="0"/>
              </a:spcBef>
              <a:spcAft>
                <a:spcPts val="0"/>
              </a:spcAft>
              <a:buSzPts val="1800"/>
              <a:buChar char="✓"/>
            </a:pPr>
            <a:r>
              <a:rPr lang="en-GB"/>
              <a:t>Om de taal in het citaat te analyseren</a:t>
            </a:r>
            <a:endParaRPr/>
          </a:p>
          <a:p>
            <a:pPr indent="-342900" lvl="0" marL="457200" rtl="0" algn="l">
              <a:lnSpc>
                <a:spcPct val="150000"/>
              </a:lnSpc>
              <a:spcBef>
                <a:spcPts val="0"/>
              </a:spcBef>
              <a:spcAft>
                <a:spcPts val="0"/>
              </a:spcAft>
              <a:buSzPts val="1800"/>
              <a:buChar char="✓"/>
            </a:pPr>
            <a:r>
              <a:rPr lang="en-GB"/>
              <a:t>Om precieze definities te geven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In deze video leer je in 5 stappen wat parafraseren is en hoe het werkt. Door op de juiste manier te parafraseren in je scriptie pleeg je geen plagiaat en laat je zien dat je de tekst goed begrijpt. Aan de hand van 5 stappen en 4 tips leggen wij uit wat parafraseren is, hoe parafraseren werkt en de redenen waarom je in je scriptie meer zult parafraseren dan citeren. Ben jij klaar om aan de slag te gaan met het parafraseren van teksten? Bekijk dan snel de video!&#10;&#10;#watisparafraseren #parafraseren #parafraserenvoorbeeld&#10;&#10;Intro 00:00&#10;Definitie parafraseren 00:21&#10;Redenen meer parafraseren dan citeren 00:37&#10;Hoe parafraseren werkt in 5 stappen 00:51&#10;Stap 1: Lees de passage 00:54&#10;Stap 2: Schrijf de belangrijkste begrippen op 01:00&#10;Stap 3: Schrijf je eigen versie van het origineel 01:02&#10;Stap 4: Vergelijk je geparafraseerde tekst met het origineel 01:08&#10;Stap 5: Vermeld de bron van de tekst 01:16&#10;4 tips om originele tekst aanpassen naar een geparafraseerde tekst 01:31&#10;Tip 1: Ander beginpunt 01:38&#10;Tip 2: Gebruik synoniemen 01:44&#10;Tip 3: Verander de structuur 01:59&#10;Tip 4: Maak meer of minder zinnen 2:23&#10;&#10;Abonneer je op ons kanaal ► https://www.youtube.com/channel/UCGcE41q59Ve-sJQVelYRpcw?sub_confirmation=1&#10;&#10;*********&#10;&#10;Aanvullende informatie:&#10;&#10;Lees hier meer over parafraseren ► https://www.scribbr.nl/bronvermelding/hoe-parafraseer-je/?utm_source=youtube&amp;utm_medium=description&amp;utm_campaign=parafraseren&#10;&#10;Bekijk hier andere Scribbr Knowledge Base artikelen ►&#10;https://www.scribbr.nl/knowledge-base/?utm_source=youtube&amp;utm_medium=description&#10;&#10;*********&#10;&#10;Onze academische hulpmiddelen:&#10;&#10;APA Generator ► https://www.scribbr.nl/bronnengenerator/?utm_source=youtube&amp;utm_medium=description&#10;&#10;Plagiaat Checker ► https://www.scribbr.nl/plagiaat-checker/?utm_source=youtube&amp;utm_medium=description&#10;&#10;Nakijkservice ► https://www.scribbr.nl/nakijken/nederlands/?utm_source=youtube&amp;utm_medium=description&#10;&#10;********&#10;&#10;Blijf op de hoogte!&#10;&#10;Scribbr ► https://scribbr.nl?utm_source=youtube&amp;utm_medium=description&amp;utm_campaign=&#10;YouTube ► https://www.youtube.com/channel/UCGcE41q59Ve-sJQVelYRpcw?sub_confirmation=1&#10;Instagram ► https://www.instagram.com/scribbr_/" id="144" name="Google Shape;144;p35" title="Wat is parafraseren en hoe werkt het in 5 stappen? | Scribbr 🎓">
            <a:hlinkClick r:id="rId3"/>
          </p:cNvPr>
          <p:cNvPicPr preferRelativeResize="0"/>
          <p:nvPr/>
        </p:nvPicPr>
        <p:blipFill>
          <a:blip r:embed="rId4">
            <a:alphaModFix/>
          </a:blip>
          <a:stretch>
            <a:fillRect/>
          </a:stretch>
        </p:blipFill>
        <p:spPr>
          <a:xfrm>
            <a:off x="1518875" y="5516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Voorbeeld van parafraseren</a:t>
            </a:r>
            <a:endParaRPr/>
          </a:p>
        </p:txBody>
      </p:sp>
      <p:sp>
        <p:nvSpPr>
          <p:cNvPr id="150" name="Google Shape;150;p36"/>
          <p:cNvSpPr txBox="1"/>
          <p:nvPr>
            <p:ph idx="1" type="body"/>
          </p:nvPr>
        </p:nvSpPr>
        <p:spPr>
          <a:xfrm>
            <a:off x="972000" y="1674075"/>
            <a:ext cx="7200000" cy="1349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COPD is een longziekte waarbij patiënten longbeschadigingen oplopen, met minder zuurstof en een moeizamere ademhaling tot gevolg (LaRosa, 2021, p. 184).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Wanneer kun je parafraseren?</a:t>
            </a:r>
            <a:endParaRPr/>
          </a:p>
        </p:txBody>
      </p:sp>
      <p:sp>
        <p:nvSpPr>
          <p:cNvPr id="156" name="Google Shape;156;p37"/>
          <p:cNvSpPr txBox="1"/>
          <p:nvPr>
            <p:ph idx="1" type="body"/>
          </p:nvPr>
        </p:nvSpPr>
        <p:spPr>
          <a:xfrm>
            <a:off x="972000" y="1833000"/>
            <a:ext cx="7200000" cy="1477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Om informatie te delen</a:t>
            </a:r>
            <a:endParaRPr/>
          </a:p>
          <a:p>
            <a:pPr indent="-342900" lvl="0" marL="457200" rtl="0" algn="l">
              <a:lnSpc>
                <a:spcPct val="150000"/>
              </a:lnSpc>
              <a:spcBef>
                <a:spcPts val="0"/>
              </a:spcBef>
              <a:spcAft>
                <a:spcPts val="0"/>
              </a:spcAft>
              <a:buSzPts val="1800"/>
              <a:buChar char="✓"/>
            </a:pPr>
            <a:r>
              <a:rPr lang="en-GB"/>
              <a:t>Om ideeën uit te leggen</a:t>
            </a:r>
            <a:endParaRPr/>
          </a:p>
          <a:p>
            <a:pPr indent="-342900" lvl="0" marL="457200" rtl="0" algn="l">
              <a:lnSpc>
                <a:spcPct val="150000"/>
              </a:lnSpc>
              <a:spcBef>
                <a:spcPts val="0"/>
              </a:spcBef>
              <a:spcAft>
                <a:spcPts val="0"/>
              </a:spcAft>
              <a:buSzPts val="1800"/>
              <a:buChar char="✓"/>
            </a:pPr>
            <a:r>
              <a:rPr lang="en-GB"/>
              <a:t>Om te laten zien dat je de bron begrijpt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8"/>
          <p:cNvSpPr txBox="1"/>
          <p:nvPr>
            <p:ph type="title"/>
          </p:nvPr>
        </p:nvSpPr>
        <p:spPr>
          <a:xfrm>
            <a:off x="934075" y="445025"/>
            <a:ext cx="755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Stap 3: </a:t>
            </a:r>
            <a:r>
              <a:rPr lang="en-GB"/>
              <a:t>Vermeld de oorspronkelijke bron</a:t>
            </a:r>
            <a:endParaRPr/>
          </a:p>
        </p:txBody>
      </p:sp>
      <p:sp>
        <p:nvSpPr>
          <p:cNvPr id="162" name="Google Shape;162;p38"/>
          <p:cNvSpPr txBox="1"/>
          <p:nvPr>
            <p:ph idx="1" type="body"/>
          </p:nvPr>
        </p:nvSpPr>
        <p:spPr>
          <a:xfrm>
            <a:off x="934075" y="1650150"/>
            <a:ext cx="7700400" cy="220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Verwijzingen in de tekst laten kort zien uit welke bron de informatie afkomstig is</a:t>
            </a:r>
            <a:endParaRPr/>
          </a:p>
          <a:p>
            <a:pPr indent="-342900" lvl="0" marL="457200" rtl="0" algn="l">
              <a:lnSpc>
                <a:spcPct val="150000"/>
              </a:lnSpc>
              <a:spcBef>
                <a:spcPts val="0"/>
              </a:spcBef>
              <a:spcAft>
                <a:spcPts val="0"/>
              </a:spcAft>
              <a:buSzPts val="1800"/>
              <a:buChar char="●"/>
            </a:pPr>
            <a:r>
              <a:rPr lang="en-GB"/>
              <a:t>Een bronvermelding in de literatuurlijst geeft alle broninformatie</a:t>
            </a:r>
            <a:endParaRPr/>
          </a:p>
          <a:p>
            <a:pPr indent="-342900" lvl="0" marL="457200" rtl="0" algn="l">
              <a:lnSpc>
                <a:spcPct val="150000"/>
              </a:lnSpc>
              <a:spcBef>
                <a:spcPts val="0"/>
              </a:spcBef>
              <a:spcAft>
                <a:spcPts val="0"/>
              </a:spcAft>
              <a:buSzPts val="1800"/>
              <a:buChar char="●"/>
            </a:pPr>
            <a:r>
              <a:rPr lang="en-GB"/>
              <a:t>Gebruik consistent één referentiestijl (zoals APA, MLA, Chicago)</a:t>
            </a:r>
            <a:endParaRPr/>
          </a:p>
          <a:p>
            <a:pPr indent="-342900" lvl="0" marL="457200" rtl="0" algn="l">
              <a:lnSpc>
                <a:spcPct val="150000"/>
              </a:lnSpc>
              <a:spcBef>
                <a:spcPts val="0"/>
              </a:spcBef>
              <a:spcAft>
                <a:spcPts val="0"/>
              </a:spcAft>
              <a:buSzPts val="1800"/>
              <a:buChar char="●"/>
            </a:pPr>
            <a:r>
              <a:rPr lang="en-GB"/>
              <a:t>Online bronnengeneratoren kunnen helpen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Voorbeeld APA-stijl</a:t>
            </a:r>
            <a:endParaRPr/>
          </a:p>
        </p:txBody>
      </p:sp>
      <p:sp>
        <p:nvSpPr>
          <p:cNvPr id="168" name="Google Shape;168;p3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Verwijzing in de tekst</a:t>
            </a:r>
            <a:r>
              <a:rPr lang="en-GB"/>
              <a:t>:</a:t>
            </a:r>
            <a:endParaRPr/>
          </a:p>
          <a:p>
            <a:pPr indent="0" lvl="0" marL="457200" rtl="0" algn="l">
              <a:spcBef>
                <a:spcPts val="1600"/>
              </a:spcBef>
              <a:spcAft>
                <a:spcPts val="0"/>
              </a:spcAft>
              <a:buNone/>
            </a:pPr>
            <a:r>
              <a:rPr lang="en-GB"/>
              <a:t>Recent onderzoek laat zien dat plagiaat steeds vaker voorkomt</a:t>
            </a:r>
            <a:r>
              <a:rPr lang="en-GB"/>
              <a:t> (Monfared &amp; Sonneberg, 2021, p. 34).</a:t>
            </a:r>
            <a:endParaRPr/>
          </a:p>
          <a:p>
            <a:pPr indent="0" lvl="0" marL="0" rtl="0" algn="l">
              <a:spcBef>
                <a:spcPts val="1600"/>
              </a:spcBef>
              <a:spcAft>
                <a:spcPts val="0"/>
              </a:spcAft>
              <a:buNone/>
            </a:pPr>
            <a:r>
              <a:rPr lang="en-GB"/>
              <a:t>Bronvermelding in de literatuurlijst:</a:t>
            </a:r>
            <a:endParaRPr/>
          </a:p>
          <a:p>
            <a:pPr indent="0" lvl="0" marL="457200" rtl="0" algn="l">
              <a:spcBef>
                <a:spcPts val="1600"/>
              </a:spcBef>
              <a:spcAft>
                <a:spcPts val="1600"/>
              </a:spcAft>
              <a:buNone/>
            </a:pPr>
            <a:r>
              <a:rPr lang="en-GB"/>
              <a:t>Monfared, A. F., &amp; Sonneberg, T. (2021). </a:t>
            </a:r>
            <a:r>
              <a:rPr i="1" lang="en-GB"/>
              <a:t>Plagiaat in het hoger onderwijs</a:t>
            </a:r>
            <a:r>
              <a:rPr lang="en-GB"/>
              <a:t>. De Vrije Uitgevers.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0"/>
          <p:cNvSpPr txBox="1"/>
          <p:nvPr>
            <p:ph type="ctrTitle"/>
          </p:nvPr>
        </p:nvSpPr>
        <p:spPr>
          <a:xfrm>
            <a:off x="601800" y="1774800"/>
            <a:ext cx="7940400" cy="159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Hoe wordt plagiaat gedetecteerd?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Plagiaatscanners</a:t>
            </a:r>
            <a:endParaRPr/>
          </a:p>
        </p:txBody>
      </p:sp>
      <p:sp>
        <p:nvSpPr>
          <p:cNvPr id="179" name="Google Shape;179;p41"/>
          <p:cNvSpPr txBox="1"/>
          <p:nvPr>
            <p:ph idx="1" type="body"/>
          </p:nvPr>
        </p:nvSpPr>
        <p:spPr>
          <a:xfrm>
            <a:off x="972000" y="1652850"/>
            <a:ext cx="7200000" cy="2432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Worden gebruikt door onderwijsinstellingen om plagiaat te detecteren.</a:t>
            </a:r>
            <a:endParaRPr/>
          </a:p>
          <a:p>
            <a:pPr indent="-342900" lvl="0" marL="457200" rtl="0" algn="l">
              <a:lnSpc>
                <a:spcPct val="150000"/>
              </a:lnSpc>
              <a:spcBef>
                <a:spcPts val="0"/>
              </a:spcBef>
              <a:spcAft>
                <a:spcPts val="0"/>
              </a:spcAft>
              <a:buSzPts val="1800"/>
              <a:buChar char="●"/>
            </a:pPr>
            <a:r>
              <a:rPr lang="en-GB"/>
              <a:t>Vergelijken jouw document met een bronnendatabase.</a:t>
            </a:r>
            <a:endParaRPr/>
          </a:p>
          <a:p>
            <a:pPr indent="-342900" lvl="0" marL="457200" rtl="0" algn="l">
              <a:lnSpc>
                <a:spcPct val="150000"/>
              </a:lnSpc>
              <a:spcBef>
                <a:spcPts val="0"/>
              </a:spcBef>
              <a:spcAft>
                <a:spcPts val="0"/>
              </a:spcAft>
              <a:buSzPts val="1800"/>
              <a:buChar char="●"/>
            </a:pPr>
            <a:r>
              <a:rPr lang="en-GB"/>
              <a:t>Detecteren passages die te sterk lijken op bronteksten.</a:t>
            </a:r>
            <a:endParaRPr/>
          </a:p>
          <a:p>
            <a:pPr indent="-342900" lvl="0" marL="457200" rtl="0" algn="l">
              <a:lnSpc>
                <a:spcPct val="150000"/>
              </a:lnSpc>
              <a:spcBef>
                <a:spcPts val="0"/>
              </a:spcBef>
              <a:spcAft>
                <a:spcPts val="0"/>
              </a:spcAft>
              <a:buSzPts val="1800"/>
              <a:buChar char="●"/>
            </a:pPr>
            <a:r>
              <a:rPr lang="en-GB"/>
              <a:t>Detecteren passages waarbij een bronvermelding ontbreekt.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ctrTitle"/>
          </p:nvPr>
        </p:nvSpPr>
        <p:spPr>
          <a:xfrm>
            <a:off x="972000" y="20650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Wat is plagiaat?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Zelf een plagiaatscanner gebruiken</a:t>
            </a:r>
            <a:endParaRPr/>
          </a:p>
        </p:txBody>
      </p:sp>
      <p:sp>
        <p:nvSpPr>
          <p:cNvPr id="185" name="Google Shape;185;p42"/>
          <p:cNvSpPr txBox="1"/>
          <p:nvPr>
            <p:ph idx="1" type="body"/>
          </p:nvPr>
        </p:nvSpPr>
        <p:spPr>
          <a:xfrm>
            <a:off x="934075" y="1581100"/>
            <a:ext cx="7458900" cy="3024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202F66"/>
              </a:buClr>
              <a:buSzPts val="1800"/>
              <a:buChar char="●"/>
            </a:pPr>
            <a:r>
              <a:rPr lang="en-GB">
                <a:solidFill>
                  <a:srgbClr val="202F66"/>
                </a:solidFill>
              </a:rPr>
              <a:t>Controleer of je een plagiaatrapport kunt downloaden als je je document inlevert.</a:t>
            </a:r>
            <a:endParaRPr>
              <a:solidFill>
                <a:srgbClr val="202F66"/>
              </a:solidFill>
            </a:endParaRPr>
          </a:p>
          <a:p>
            <a:pPr indent="-342900" lvl="0" marL="457200" rtl="0" algn="l">
              <a:lnSpc>
                <a:spcPct val="150000"/>
              </a:lnSpc>
              <a:spcBef>
                <a:spcPts val="0"/>
              </a:spcBef>
              <a:spcAft>
                <a:spcPts val="0"/>
              </a:spcAft>
              <a:buClr>
                <a:srgbClr val="202F66"/>
              </a:buClr>
              <a:buSzPts val="1800"/>
              <a:buChar char="●"/>
            </a:pPr>
            <a:r>
              <a:rPr lang="en-GB">
                <a:solidFill>
                  <a:srgbClr val="202F66"/>
                </a:solidFill>
              </a:rPr>
              <a:t>Als dit geen optie is, kun je online plagiaatscanners gebruiken.</a:t>
            </a:r>
            <a:endParaRPr>
              <a:solidFill>
                <a:srgbClr val="202F66"/>
              </a:solidFill>
            </a:endParaRPr>
          </a:p>
          <a:p>
            <a:pPr indent="-342900" lvl="0" marL="457200" rtl="0" algn="l">
              <a:lnSpc>
                <a:spcPct val="150000"/>
              </a:lnSpc>
              <a:spcBef>
                <a:spcPts val="0"/>
              </a:spcBef>
              <a:spcAft>
                <a:spcPts val="0"/>
              </a:spcAft>
              <a:buSzPts val="1800"/>
              <a:buChar char="●"/>
            </a:pPr>
            <a:r>
              <a:rPr lang="en-GB">
                <a:solidFill>
                  <a:srgbClr val="202F66"/>
                </a:solidFill>
              </a:rPr>
              <a:t>Niet alle online plagiaatscanners zijn veilig, dus doe eerst vooronderzoek om een betrouwbare plagiaatscanner te vinden.</a:t>
            </a:r>
            <a:endParaRPr>
              <a:solidFill>
                <a:srgbClr val="202F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Waar of niet waar?</a:t>
            </a:r>
            <a:endParaRPr/>
          </a:p>
        </p:txBody>
      </p:sp>
      <p:sp>
        <p:nvSpPr>
          <p:cNvPr id="191" name="Google Shape;191;p43"/>
          <p:cNvSpPr txBox="1"/>
          <p:nvPr>
            <p:ph idx="1" type="body"/>
          </p:nvPr>
        </p:nvSpPr>
        <p:spPr>
          <a:xfrm>
            <a:off x="489475" y="1171050"/>
            <a:ext cx="7644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Je moet ook een bron vermelden als je parafraseert.</a:t>
            </a:r>
            <a:endParaRPr/>
          </a:p>
          <a:p>
            <a:pPr indent="0" lvl="0" marL="0" rtl="0" algn="l">
              <a:lnSpc>
                <a:spcPct val="150000"/>
              </a:lnSpc>
              <a:spcBef>
                <a:spcPts val="1600"/>
              </a:spcBef>
              <a:spcAft>
                <a:spcPts val="0"/>
              </a:spcAft>
              <a:buNone/>
            </a:pPr>
            <a:r>
              <a:t/>
            </a:r>
            <a:endParaRPr/>
          </a:p>
          <a:p>
            <a:pPr indent="-342900" lvl="0" marL="457200" rtl="0" algn="l">
              <a:lnSpc>
                <a:spcPct val="150000"/>
              </a:lnSpc>
              <a:spcBef>
                <a:spcPts val="1600"/>
              </a:spcBef>
              <a:spcAft>
                <a:spcPts val="0"/>
              </a:spcAft>
              <a:buSzPts val="1800"/>
              <a:buAutoNum type="arabicPeriod"/>
            </a:pPr>
            <a:r>
              <a:rPr lang="en-GB"/>
              <a:t>Plagiaat is altijd opzettelijk.</a:t>
            </a:r>
            <a:endParaRPr/>
          </a:p>
          <a:p>
            <a:pPr indent="0" lvl="0" marL="0" rtl="0" algn="l">
              <a:lnSpc>
                <a:spcPct val="150000"/>
              </a:lnSpc>
              <a:spcBef>
                <a:spcPts val="1600"/>
              </a:spcBef>
              <a:spcAft>
                <a:spcPts val="0"/>
              </a:spcAft>
              <a:buNone/>
            </a:pPr>
            <a:r>
              <a:t/>
            </a:r>
            <a:endParaRPr/>
          </a:p>
          <a:p>
            <a:pPr indent="-342900" lvl="0" marL="457200" rtl="0" algn="l">
              <a:lnSpc>
                <a:spcPct val="150000"/>
              </a:lnSpc>
              <a:spcBef>
                <a:spcPts val="1600"/>
              </a:spcBef>
              <a:spcAft>
                <a:spcPts val="0"/>
              </a:spcAft>
              <a:buSzPts val="1800"/>
              <a:buAutoNum type="arabicPeriod"/>
            </a:pPr>
            <a:r>
              <a:rPr lang="en-GB"/>
              <a:t>Je hoeft geen bronvermelding op te nemen voor online bronnen.</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Waar of niet waar?</a:t>
            </a:r>
            <a:endParaRPr/>
          </a:p>
        </p:txBody>
      </p:sp>
      <p:sp>
        <p:nvSpPr>
          <p:cNvPr id="197" name="Google Shape;197;p44"/>
          <p:cNvSpPr txBox="1"/>
          <p:nvPr>
            <p:ph idx="1" type="body"/>
          </p:nvPr>
        </p:nvSpPr>
        <p:spPr>
          <a:xfrm>
            <a:off x="581275" y="1017725"/>
            <a:ext cx="8090100" cy="3595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Je moet ook een bron vermelden als je parafraseert</a:t>
            </a:r>
            <a:r>
              <a:rPr lang="en-GB"/>
              <a:t>.</a:t>
            </a:r>
            <a:endParaRPr/>
          </a:p>
          <a:p>
            <a:pPr indent="457200" lvl="0" marL="0" rtl="0" algn="l">
              <a:lnSpc>
                <a:spcPct val="150000"/>
              </a:lnSpc>
              <a:spcBef>
                <a:spcPts val="1600"/>
              </a:spcBef>
              <a:spcAft>
                <a:spcPts val="0"/>
              </a:spcAft>
              <a:buNone/>
            </a:pPr>
            <a:r>
              <a:rPr b="1" lang="en-GB"/>
              <a:t>WAAR: </a:t>
            </a:r>
            <a:r>
              <a:rPr lang="en-GB"/>
              <a:t>Je voegt bronvermeldingen toe aan citaten én parafrases</a:t>
            </a:r>
            <a:endParaRPr/>
          </a:p>
          <a:p>
            <a:pPr indent="-342900" lvl="0" marL="457200" rtl="0" algn="l">
              <a:lnSpc>
                <a:spcPct val="150000"/>
              </a:lnSpc>
              <a:spcBef>
                <a:spcPts val="1600"/>
              </a:spcBef>
              <a:spcAft>
                <a:spcPts val="0"/>
              </a:spcAft>
              <a:buSzPts val="1800"/>
              <a:buAutoNum type="arabicPeriod"/>
            </a:pPr>
            <a:r>
              <a:rPr lang="en-GB"/>
              <a:t>Plagiaat is altijd opzettelijk</a:t>
            </a:r>
            <a:r>
              <a:rPr lang="en-GB"/>
              <a:t>.</a:t>
            </a:r>
            <a:endParaRPr/>
          </a:p>
          <a:p>
            <a:pPr indent="457200" lvl="0" marL="0" rtl="0" algn="l">
              <a:lnSpc>
                <a:spcPct val="150000"/>
              </a:lnSpc>
              <a:spcBef>
                <a:spcPts val="1600"/>
              </a:spcBef>
              <a:spcAft>
                <a:spcPts val="0"/>
              </a:spcAft>
              <a:buNone/>
            </a:pPr>
            <a:r>
              <a:rPr b="1" lang="en-GB"/>
              <a:t>NIET WAAR: </a:t>
            </a:r>
            <a:r>
              <a:rPr lang="en-GB"/>
              <a:t>Veel studenten plegen onbedoeld plagiaat.</a:t>
            </a:r>
            <a:endParaRPr/>
          </a:p>
          <a:p>
            <a:pPr indent="-342900" lvl="0" marL="457200" rtl="0" algn="l">
              <a:lnSpc>
                <a:spcPct val="150000"/>
              </a:lnSpc>
              <a:spcBef>
                <a:spcPts val="1600"/>
              </a:spcBef>
              <a:spcAft>
                <a:spcPts val="0"/>
              </a:spcAft>
              <a:buSzPts val="1800"/>
              <a:buAutoNum type="arabicPeriod"/>
            </a:pPr>
            <a:r>
              <a:rPr lang="en-GB"/>
              <a:t>Je hoeft geen bronvermelding op te nemen voor o</a:t>
            </a:r>
            <a:r>
              <a:rPr lang="en-GB"/>
              <a:t>nline bronnen.</a:t>
            </a:r>
            <a:endParaRPr/>
          </a:p>
          <a:p>
            <a:pPr indent="457200" lvl="0" marL="0" rtl="0" algn="l">
              <a:lnSpc>
                <a:spcPct val="150000"/>
              </a:lnSpc>
              <a:spcBef>
                <a:spcPts val="1600"/>
              </a:spcBef>
              <a:spcAft>
                <a:spcPts val="1600"/>
              </a:spcAft>
              <a:buNone/>
            </a:pPr>
            <a:r>
              <a:rPr b="1" lang="en-GB"/>
              <a:t>NIET WAAR: </a:t>
            </a:r>
            <a:r>
              <a:rPr lang="en-GB"/>
              <a:t>Ook voor online bronnen neem je bronvermeldingen op.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5"/>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Aanbevolen hulpmiddelen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Scribbrs gratis hulpmiddelen</a:t>
            </a:r>
            <a:endParaRPr/>
          </a:p>
        </p:txBody>
      </p:sp>
      <p:sp>
        <p:nvSpPr>
          <p:cNvPr id="208" name="Google Shape;208;p46"/>
          <p:cNvSpPr txBox="1"/>
          <p:nvPr>
            <p:ph idx="1" type="body"/>
          </p:nvPr>
        </p:nvSpPr>
        <p:spPr>
          <a:xfrm>
            <a:off x="934075" y="1158200"/>
            <a:ext cx="4139400" cy="2265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Knowledge Base</a:t>
            </a:r>
            <a:r>
              <a:rPr lang="en-GB"/>
              <a:t> </a:t>
            </a:r>
            <a:br>
              <a:rPr lang="en-GB"/>
            </a:br>
            <a:r>
              <a:rPr lang="en-GB"/>
              <a:t>(300+ artikelen)</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YouTube Channel</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APA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6"/>
              </a:rPr>
              <a:t>MLA Generator</a:t>
            </a:r>
            <a:endParaRPr/>
          </a:p>
        </p:txBody>
      </p:sp>
      <p:pic>
        <p:nvPicPr>
          <p:cNvPr id="209" name="Google Shape;209;p46"/>
          <p:cNvPicPr preferRelativeResize="0"/>
          <p:nvPr/>
        </p:nvPicPr>
        <p:blipFill>
          <a:blip r:embed="rId7">
            <a:alphaModFix/>
          </a:blip>
          <a:stretch>
            <a:fillRect/>
          </a:stretch>
        </p:blipFill>
        <p:spPr>
          <a:xfrm>
            <a:off x="3521600" y="1296375"/>
            <a:ext cx="5260749" cy="3151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wij zijn Scribbr </a:t>
            </a:r>
            <a:r>
              <a:rPr lang="en-GB"/>
              <a:t>👋</a:t>
            </a:r>
            <a:endParaRPr/>
          </a:p>
        </p:txBody>
      </p:sp>
      <p:sp>
        <p:nvSpPr>
          <p:cNvPr id="215" name="Google Shape;215;p47"/>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We vormen een team van 60 mensen in Amsterdam en we werken samen met meer dan 500 freelance editors over de hele wereld om studenten te helpen met academisch onderzoek en schrijven, zodat ze zorgeloos kunnen afstuderen..</a:t>
            </a:r>
            <a:r>
              <a:rPr b="1" lang="en-GB" sz="1400"/>
              <a:t> </a:t>
            </a:r>
            <a:endParaRPr b="1" sz="1400"/>
          </a:p>
          <a:p>
            <a:pPr indent="0" lvl="0" marL="0" rtl="0" algn="l">
              <a:spcBef>
                <a:spcPts val="1600"/>
              </a:spcBef>
              <a:spcAft>
                <a:spcPts val="1600"/>
              </a:spcAft>
              <a:buNone/>
            </a:pPr>
            <a:r>
              <a:rPr lang="en-GB" sz="1400"/>
              <a:t>We werken iedere dag hard aan onze </a:t>
            </a:r>
            <a:r>
              <a:rPr lang="en-GB" sz="1400" u="sng">
                <a:solidFill>
                  <a:schemeClr val="hlink"/>
                </a:solidFill>
                <a:hlinkClick r:id="rId3"/>
              </a:rPr>
              <a:t>Nakijkservice</a:t>
            </a:r>
            <a:r>
              <a:rPr lang="en-GB" sz="1400"/>
              <a:t>, </a:t>
            </a:r>
            <a:r>
              <a:rPr lang="en-GB" sz="1400" u="sng">
                <a:solidFill>
                  <a:schemeClr val="hlink"/>
                </a:solidFill>
                <a:hlinkClick r:id="rId4"/>
              </a:rPr>
              <a:t>Plagiaat Checker</a:t>
            </a:r>
            <a:r>
              <a:rPr lang="en-GB" sz="1400"/>
              <a:t>, </a:t>
            </a:r>
            <a:r>
              <a:rPr lang="en-GB" sz="1400" u="sng">
                <a:solidFill>
                  <a:schemeClr val="hlink"/>
                </a:solidFill>
                <a:hlinkClick r:id="rId5"/>
              </a:rPr>
              <a:t>APA Generator</a:t>
            </a:r>
            <a:r>
              <a:rPr lang="en-GB" sz="1400"/>
              <a:t>, </a:t>
            </a:r>
            <a:r>
              <a:rPr lang="en-GB" sz="1400" u="sng">
                <a:solidFill>
                  <a:schemeClr val="hlink"/>
                </a:solidFill>
                <a:hlinkClick r:id="rId6"/>
              </a:rPr>
              <a:t>Knowledge Base</a:t>
            </a:r>
            <a:r>
              <a:rPr lang="en-GB" sz="1400"/>
              <a:t> en video’s op ons </a:t>
            </a:r>
            <a:r>
              <a:rPr lang="en-GB" sz="1400" u="sng">
                <a:solidFill>
                  <a:schemeClr val="hlink"/>
                </a:solidFill>
                <a:hlinkClick r:id="rId7"/>
              </a:rPr>
              <a:t>YouTube channe</a:t>
            </a:r>
            <a:r>
              <a:rPr lang="en-GB" sz="1400" u="sng">
                <a:solidFill>
                  <a:schemeClr val="hlink"/>
                </a:solidFill>
                <a:hlinkClick r:id="rId8"/>
              </a:rPr>
              <a:t>l</a:t>
            </a:r>
            <a:r>
              <a:rPr lang="en-GB" sz="1400"/>
              <a:t>.</a:t>
            </a:r>
            <a:endParaRPr b="1"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8"/>
          <p:cNvSpPr txBox="1"/>
          <p:nvPr>
            <p:ph type="title"/>
          </p:nvPr>
        </p:nvSpPr>
        <p:spPr>
          <a:xfrm>
            <a:off x="445650" y="445025"/>
            <a:ext cx="8337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Richtlijnen om deze presentatie te gebruiken</a:t>
            </a:r>
            <a:endParaRPr/>
          </a:p>
        </p:txBody>
      </p:sp>
      <p:sp>
        <p:nvSpPr>
          <p:cNvPr id="221" name="Google Shape;221;p48"/>
          <p:cNvSpPr txBox="1"/>
          <p:nvPr>
            <p:ph idx="1" type="body"/>
          </p:nvPr>
        </p:nvSpPr>
        <p:spPr>
          <a:xfrm>
            <a:off x="663450" y="1204300"/>
            <a:ext cx="78171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Je kunt deze presentatie gratis gebruiken en aanpassen voor onderwijsdoeleinden. Je mag de presentatie:</a:t>
            </a:r>
            <a:endParaRPr sz="1400"/>
          </a:p>
          <a:p>
            <a:pPr indent="-317500" lvl="0" marL="457200" rtl="0" algn="l">
              <a:spcBef>
                <a:spcPts val="1600"/>
              </a:spcBef>
              <a:spcAft>
                <a:spcPts val="0"/>
              </a:spcAft>
              <a:buClr>
                <a:schemeClr val="accent2"/>
              </a:buClr>
              <a:buSzPts val="1400"/>
              <a:buChar char="✓"/>
            </a:pPr>
            <a:r>
              <a:rPr lang="en-GB" sz="1400"/>
              <a:t>Tonen in een onderwijssetting</a:t>
            </a:r>
            <a:endParaRPr sz="1400"/>
          </a:p>
          <a:p>
            <a:pPr indent="-317500" lvl="0" marL="457200" rtl="0" algn="l">
              <a:spcBef>
                <a:spcPts val="0"/>
              </a:spcBef>
              <a:spcAft>
                <a:spcPts val="0"/>
              </a:spcAft>
              <a:buClr>
                <a:schemeClr val="accent2"/>
              </a:buClr>
              <a:buSzPts val="1400"/>
              <a:buChar char="✓"/>
            </a:pPr>
            <a:r>
              <a:rPr lang="en-GB" sz="1400"/>
              <a:t>Aanpassen door slides toe te voegen, te verwijderen of te veranderen</a:t>
            </a:r>
            <a:endParaRPr sz="1400"/>
          </a:p>
          <a:p>
            <a:pPr indent="-317500" lvl="0" marL="457200" rtl="0" algn="l">
              <a:spcBef>
                <a:spcPts val="0"/>
              </a:spcBef>
              <a:spcAft>
                <a:spcPts val="0"/>
              </a:spcAft>
              <a:buClr>
                <a:schemeClr val="accent2"/>
              </a:buClr>
              <a:buSzPts val="1400"/>
              <a:buChar char="✓"/>
            </a:pPr>
            <a:r>
              <a:rPr lang="en-GB" sz="1400"/>
              <a:t>Verspreiden, bijvoorbeeld in de vorm van hand-outs of in leeromgevingen (zoals Brightspace, BlackBoard, Google Classroom)</a:t>
            </a:r>
            <a:endParaRPr sz="1400"/>
          </a:p>
          <a:p>
            <a:pPr indent="0" lvl="0" marL="0" rtl="0" algn="l">
              <a:spcBef>
                <a:spcPts val="1600"/>
              </a:spcBef>
              <a:spcAft>
                <a:spcPts val="1600"/>
              </a:spcAft>
              <a:buNone/>
            </a:pPr>
            <a:r>
              <a:rPr lang="en-GB" sz="1400"/>
              <a:t>→ Vermeld Scribbr wel als bron voor deze presentatie.</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9"/>
          <p:cNvSpPr txBox="1"/>
          <p:nvPr>
            <p:ph type="ctrTitle"/>
          </p:nvPr>
        </p:nvSpPr>
        <p:spPr>
          <a:xfrm>
            <a:off x="1312350" y="1274000"/>
            <a:ext cx="6519300" cy="120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Vond je deze presentatie handig?</a:t>
            </a:r>
            <a:endParaRPr sz="3600"/>
          </a:p>
        </p:txBody>
      </p:sp>
      <p:sp>
        <p:nvSpPr>
          <p:cNvPr id="227" name="Google Shape;227;p49"/>
          <p:cNvSpPr txBox="1"/>
          <p:nvPr>
            <p:ph type="ctrTitle"/>
          </p:nvPr>
        </p:nvSpPr>
        <p:spPr>
          <a:xfrm>
            <a:off x="972000" y="2571750"/>
            <a:ext cx="7200000" cy="120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GB" sz="1800"/>
              <a:t>We zouden het leuk vinden iets van je te horen!</a:t>
            </a:r>
            <a:br>
              <a:rPr b="0" lang="en-GB" sz="1800"/>
            </a:br>
            <a:r>
              <a:rPr b="0" lang="en-GB" sz="1800"/>
              <a:t>Je kunt je feedback of vragen mailen naar </a:t>
            </a:r>
            <a:r>
              <a:rPr b="0" lang="en-GB" sz="1800" u="sng">
                <a:solidFill>
                  <a:schemeClr val="hlink"/>
                </a:solidFill>
                <a:hlinkClick r:id="rId3"/>
              </a:rPr>
              <a:t>juliam@scribbr.com</a:t>
            </a:r>
            <a:endParaRPr b="0" sz="1800"/>
          </a:p>
          <a:p>
            <a:pPr indent="0" lvl="0" marL="0" rtl="0" algn="ctr">
              <a:spcBef>
                <a:spcPts val="0"/>
              </a:spcBef>
              <a:spcAft>
                <a:spcPts val="0"/>
              </a:spcAft>
              <a:buNone/>
            </a:pPr>
            <a:r>
              <a:t/>
            </a:r>
            <a:endParaRPr b="0" sz="1800"/>
          </a:p>
        </p:txBody>
      </p:sp>
      <p:pic>
        <p:nvPicPr>
          <p:cNvPr id="228" name="Google Shape;228;p49"/>
          <p:cNvPicPr preferRelativeResize="0"/>
          <p:nvPr/>
        </p:nvPicPr>
        <p:blipFill>
          <a:blip r:embed="rId4">
            <a:alphaModFix/>
          </a:blip>
          <a:stretch>
            <a:fillRect/>
          </a:stretch>
        </p:blipFill>
        <p:spPr>
          <a:xfrm>
            <a:off x="412475" y="1273999"/>
            <a:ext cx="960850" cy="225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5"/>
          <p:cNvSpPr txBox="1"/>
          <p:nvPr>
            <p:ph type="title"/>
          </p:nvPr>
        </p:nvSpPr>
        <p:spPr>
          <a:xfrm>
            <a:off x="972000" y="4915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Definitie van plagiaat</a:t>
            </a:r>
            <a:endParaRPr/>
          </a:p>
        </p:txBody>
      </p:sp>
      <p:sp>
        <p:nvSpPr>
          <p:cNvPr id="84" name="Google Shape;84;p25"/>
          <p:cNvSpPr txBox="1"/>
          <p:nvPr/>
        </p:nvSpPr>
        <p:spPr>
          <a:xfrm>
            <a:off x="890700" y="1752000"/>
            <a:ext cx="7362600" cy="16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202F66"/>
                </a:solidFill>
                <a:latin typeface="Open Sans"/>
                <a:ea typeface="Open Sans"/>
                <a:cs typeface="Open Sans"/>
                <a:sym typeface="Open Sans"/>
              </a:rPr>
              <a:t>Woordenboekdefinitie van “plagiaat” (uit </a:t>
            </a:r>
            <a:r>
              <a:rPr lang="en-GB" sz="1800" u="sng">
                <a:solidFill>
                  <a:schemeClr val="hlink"/>
                </a:solidFill>
                <a:latin typeface="Open Sans"/>
                <a:ea typeface="Open Sans"/>
                <a:cs typeface="Open Sans"/>
                <a:sym typeface="Open Sans"/>
                <a:hlinkClick r:id="rId3"/>
              </a:rPr>
              <a:t>Van Dale</a:t>
            </a:r>
            <a:r>
              <a:rPr lang="en-GB" sz="1800">
                <a:solidFill>
                  <a:srgbClr val="202F66"/>
                </a:solidFill>
                <a:latin typeface="Open Sans"/>
                <a:ea typeface="Open Sans"/>
                <a:cs typeface="Open Sans"/>
                <a:sym typeface="Open Sans"/>
              </a:rPr>
              <a:t>):</a:t>
            </a:r>
            <a:endParaRPr sz="1800">
              <a:solidFill>
                <a:srgbClr val="202F66"/>
              </a:solidFill>
              <a:latin typeface="Open Sans"/>
              <a:ea typeface="Open Sans"/>
              <a:cs typeface="Open Sans"/>
              <a:sym typeface="Open Sans"/>
            </a:endParaRPr>
          </a:p>
          <a:p>
            <a:pPr indent="0" lvl="0" marL="0" rtl="0" algn="l">
              <a:spcBef>
                <a:spcPts val="0"/>
              </a:spcBef>
              <a:spcAft>
                <a:spcPts val="0"/>
              </a:spcAft>
              <a:buNone/>
            </a:pPr>
            <a:r>
              <a:t/>
            </a:r>
            <a:endParaRPr sz="1800">
              <a:solidFill>
                <a:srgbClr val="202F66"/>
              </a:solidFill>
              <a:latin typeface="Open Sans"/>
              <a:ea typeface="Open Sans"/>
              <a:cs typeface="Open Sans"/>
              <a:sym typeface="Open Sans"/>
            </a:endParaRPr>
          </a:p>
          <a:p>
            <a:pPr indent="0" lvl="0" marL="457200" rtl="0" algn="l">
              <a:spcBef>
                <a:spcPts val="0"/>
              </a:spcBef>
              <a:spcAft>
                <a:spcPts val="0"/>
              </a:spcAft>
              <a:buNone/>
            </a:pPr>
            <a:r>
              <a:t/>
            </a:r>
            <a:endParaRPr sz="1800">
              <a:solidFill>
                <a:srgbClr val="202F66"/>
              </a:solidFill>
              <a:latin typeface="Open Sans"/>
              <a:ea typeface="Open Sans"/>
              <a:cs typeface="Open Sans"/>
              <a:sym typeface="Open Sans"/>
            </a:endParaRPr>
          </a:p>
          <a:p>
            <a:pPr indent="0" lvl="0" marL="914400" rtl="0" algn="l">
              <a:spcBef>
                <a:spcPts val="0"/>
              </a:spcBef>
              <a:spcAft>
                <a:spcPts val="0"/>
              </a:spcAft>
              <a:buNone/>
            </a:pPr>
            <a:r>
              <a:rPr lang="en-GB" sz="1800">
                <a:solidFill>
                  <a:srgbClr val="202F66"/>
                </a:solidFill>
                <a:latin typeface="Open Sans"/>
                <a:ea typeface="Open Sans"/>
                <a:cs typeface="Open Sans"/>
                <a:sym typeface="Open Sans"/>
              </a:rPr>
              <a:t>Het zich toe-eigenen van het geestelijk werk van anderen en het als eigen werk openbaar maken.</a:t>
            </a:r>
            <a:endParaRPr sz="1800">
              <a:solidFill>
                <a:srgbClr val="202F6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6"/>
          <p:cNvSpPr txBox="1"/>
          <p:nvPr>
            <p:ph type="title"/>
          </p:nvPr>
        </p:nvSpPr>
        <p:spPr>
          <a:xfrm>
            <a:off x="934075" y="4808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Uitleg over plagiaat</a:t>
            </a:r>
            <a:endParaRPr/>
          </a:p>
        </p:txBody>
      </p:sp>
      <p:sp>
        <p:nvSpPr>
          <p:cNvPr id="90" name="Google Shape;90;p26"/>
          <p:cNvSpPr txBox="1"/>
          <p:nvPr/>
        </p:nvSpPr>
        <p:spPr>
          <a:xfrm>
            <a:off x="1235700" y="1655550"/>
            <a:ext cx="6672600" cy="2633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202F66"/>
              </a:buClr>
              <a:buSzPts val="1800"/>
              <a:buFont typeface="Open Sans"/>
              <a:buChar char="●"/>
            </a:pPr>
            <a:r>
              <a:rPr lang="en-GB" sz="1800">
                <a:solidFill>
                  <a:srgbClr val="202F66"/>
                </a:solidFill>
                <a:latin typeface="Open Sans"/>
                <a:ea typeface="Open Sans"/>
                <a:cs typeface="Open Sans"/>
                <a:sym typeface="Open Sans"/>
              </a:rPr>
              <a:t>Kan onbedoeld gebeuren</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lang="en-GB" sz="1800">
                <a:solidFill>
                  <a:schemeClr val="dk1"/>
                </a:solidFill>
                <a:latin typeface="Open Sans"/>
                <a:ea typeface="Open Sans"/>
                <a:cs typeface="Open Sans"/>
                <a:sym typeface="Open Sans"/>
              </a:rPr>
              <a:t>Kan ook gebeuren als je parafraseert</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rgbClr val="202F66"/>
              </a:buClr>
              <a:buSzPts val="1800"/>
              <a:buFont typeface="Open Sans"/>
              <a:buChar char="●"/>
            </a:pPr>
            <a:r>
              <a:rPr lang="en-GB" sz="1800">
                <a:solidFill>
                  <a:srgbClr val="202F66"/>
                </a:solidFill>
                <a:latin typeface="Open Sans"/>
                <a:ea typeface="Open Sans"/>
                <a:cs typeface="Open Sans"/>
                <a:sym typeface="Open Sans"/>
              </a:rPr>
              <a:t>Andere bronnen gebruiken is goed, als je er maar naar verwijst</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rgbClr val="202F66"/>
              </a:buClr>
              <a:buSzPts val="1800"/>
              <a:buFont typeface="Open Sans"/>
              <a:buChar char="●"/>
            </a:pPr>
            <a:r>
              <a:rPr lang="en-GB" sz="1800">
                <a:solidFill>
                  <a:srgbClr val="202F66"/>
                </a:solidFill>
                <a:latin typeface="Open Sans"/>
                <a:ea typeface="Open Sans"/>
                <a:cs typeface="Open Sans"/>
                <a:sym typeface="Open Sans"/>
              </a:rPr>
              <a:t>Bronvermeldingen laten zien welke ideeën van jou zijn en welke van een ander</a:t>
            </a:r>
            <a:endParaRPr sz="1800">
              <a:solidFill>
                <a:srgbClr val="202F6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7"/>
          <p:cNvSpPr txBox="1"/>
          <p:nvPr>
            <p:ph type="title"/>
          </p:nvPr>
        </p:nvSpPr>
        <p:spPr>
          <a:xfrm>
            <a:off x="934075" y="48080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Consequenties van plagiaat</a:t>
            </a:r>
            <a:endParaRPr/>
          </a:p>
        </p:txBody>
      </p:sp>
      <p:sp>
        <p:nvSpPr>
          <p:cNvPr id="96" name="Google Shape;96;p27"/>
          <p:cNvSpPr txBox="1"/>
          <p:nvPr/>
        </p:nvSpPr>
        <p:spPr>
          <a:xfrm>
            <a:off x="1235700" y="1655550"/>
            <a:ext cx="6672600" cy="18324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accent1"/>
              </a:buClr>
              <a:buSzPts val="1800"/>
              <a:buFont typeface="Open Sans"/>
              <a:buChar char="⚠"/>
            </a:pPr>
            <a:r>
              <a:rPr lang="en-GB" sz="1800">
                <a:solidFill>
                  <a:srgbClr val="202F66"/>
                </a:solidFill>
                <a:latin typeface="Open Sans"/>
                <a:ea typeface="Open Sans"/>
                <a:cs typeface="Open Sans"/>
                <a:sym typeface="Open Sans"/>
              </a:rPr>
              <a:t>Lager cijfer</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chemeClr val="accent1"/>
              </a:buClr>
              <a:buSzPts val="1800"/>
              <a:buFont typeface="Open Sans"/>
              <a:buChar char="⚠"/>
            </a:pPr>
            <a:r>
              <a:rPr lang="en-GB" sz="1800">
                <a:solidFill>
                  <a:srgbClr val="202F66"/>
                </a:solidFill>
                <a:latin typeface="Open Sans"/>
                <a:ea typeface="Open Sans"/>
                <a:cs typeface="Open Sans"/>
                <a:sym typeface="Open Sans"/>
              </a:rPr>
              <a:t>Je vak niet halen</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chemeClr val="accent1"/>
              </a:buClr>
              <a:buSzPts val="1800"/>
              <a:buFont typeface="Open Sans"/>
              <a:buChar char="⚠"/>
            </a:pPr>
            <a:r>
              <a:rPr lang="en-GB" sz="1800">
                <a:solidFill>
                  <a:srgbClr val="202F66"/>
                </a:solidFill>
                <a:latin typeface="Open Sans"/>
                <a:ea typeface="Open Sans"/>
                <a:cs typeface="Open Sans"/>
                <a:sym typeface="Open Sans"/>
              </a:rPr>
              <a:t>Sancties</a:t>
            </a:r>
            <a:endParaRPr sz="1800">
              <a:solidFill>
                <a:srgbClr val="202F66"/>
              </a:solidFill>
              <a:latin typeface="Open Sans"/>
              <a:ea typeface="Open Sans"/>
              <a:cs typeface="Open Sans"/>
              <a:sym typeface="Open Sans"/>
            </a:endParaRPr>
          </a:p>
          <a:p>
            <a:pPr indent="-342900" lvl="0" marL="457200" rtl="0" algn="l">
              <a:lnSpc>
                <a:spcPct val="150000"/>
              </a:lnSpc>
              <a:spcBef>
                <a:spcPts val="0"/>
              </a:spcBef>
              <a:spcAft>
                <a:spcPts val="0"/>
              </a:spcAft>
              <a:buClr>
                <a:schemeClr val="accent1"/>
              </a:buClr>
              <a:buSzPts val="1800"/>
              <a:buFont typeface="Open Sans"/>
              <a:buChar char="⚠"/>
            </a:pPr>
            <a:r>
              <a:rPr lang="en-GB" sz="1800">
                <a:solidFill>
                  <a:srgbClr val="202F66"/>
                </a:solidFill>
                <a:latin typeface="Open Sans"/>
                <a:ea typeface="Open Sans"/>
                <a:cs typeface="Open Sans"/>
                <a:sym typeface="Open Sans"/>
              </a:rPr>
              <a:t>Tijdelijke of permanente schorsing</a:t>
            </a:r>
            <a:endParaRPr sz="1800">
              <a:solidFill>
                <a:srgbClr val="202F6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8"/>
          <p:cNvSpPr txBox="1"/>
          <p:nvPr>
            <p:ph type="ctrTitle"/>
          </p:nvPr>
        </p:nvSpPr>
        <p:spPr>
          <a:xfrm>
            <a:off x="601800" y="1558350"/>
            <a:ext cx="79404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Hoe voorkom je plagiaat?</a:t>
            </a:r>
            <a:endParaRPr/>
          </a:p>
        </p:txBody>
      </p:sp>
      <p:sp>
        <p:nvSpPr>
          <p:cNvPr id="102" name="Google Shape;102;p28"/>
          <p:cNvSpPr txBox="1"/>
          <p:nvPr/>
        </p:nvSpPr>
        <p:spPr>
          <a:xfrm>
            <a:off x="932275" y="2571750"/>
            <a:ext cx="71367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solidFill>
                  <a:schemeClr val="lt1"/>
                </a:solidFill>
                <a:latin typeface="Open Sans"/>
                <a:ea typeface="Open Sans"/>
                <a:cs typeface="Open Sans"/>
                <a:sym typeface="Open Sans"/>
              </a:rPr>
              <a:t>Drie stappen</a:t>
            </a:r>
            <a:endParaRPr sz="28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Stap 1: Houd je bronnen goed bij</a:t>
            </a:r>
            <a:endParaRPr/>
          </a:p>
        </p:txBody>
      </p:sp>
      <p:sp>
        <p:nvSpPr>
          <p:cNvPr id="108" name="Google Shape;108;p29"/>
          <p:cNvSpPr txBox="1"/>
          <p:nvPr>
            <p:ph idx="1" type="body"/>
          </p:nvPr>
        </p:nvSpPr>
        <p:spPr>
          <a:xfrm>
            <a:off x="972000" y="1832375"/>
            <a:ext cx="7200000" cy="1884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Open Sans"/>
              <a:buChar char="●"/>
            </a:pPr>
            <a:r>
              <a:rPr lang="en-GB">
                <a:solidFill>
                  <a:schemeClr val="dk1"/>
                </a:solidFill>
              </a:rPr>
              <a:t>Maak een lijst van alle bronnen die je raadpleegt</a:t>
            </a:r>
            <a:endParaRPr>
              <a:solidFill>
                <a:schemeClr val="dk1"/>
              </a:solidFill>
            </a:endParaRPr>
          </a:p>
          <a:p>
            <a:pPr indent="-342900" lvl="0" marL="457200" rtl="0" algn="l">
              <a:lnSpc>
                <a:spcPct val="150000"/>
              </a:lnSpc>
              <a:spcBef>
                <a:spcPts val="0"/>
              </a:spcBef>
              <a:spcAft>
                <a:spcPts val="0"/>
              </a:spcAft>
              <a:buClr>
                <a:schemeClr val="dk1"/>
              </a:buClr>
              <a:buSzPts val="1800"/>
              <a:buFont typeface="Open Sans"/>
              <a:buChar char="●"/>
            </a:pPr>
            <a:r>
              <a:rPr lang="en-GB">
                <a:solidFill>
                  <a:schemeClr val="dk1"/>
                </a:solidFill>
              </a:rPr>
              <a:t>Ook video’s, websites en tijdschriften behoren tot je bronnen</a:t>
            </a:r>
            <a:endParaRPr>
              <a:solidFill>
                <a:schemeClr val="dk1"/>
              </a:solidFill>
            </a:endParaRPr>
          </a:p>
          <a:p>
            <a:pPr indent="-342900" lvl="0" marL="457200" rtl="0" algn="l">
              <a:lnSpc>
                <a:spcPct val="150000"/>
              </a:lnSpc>
              <a:spcBef>
                <a:spcPts val="0"/>
              </a:spcBef>
              <a:spcAft>
                <a:spcPts val="0"/>
              </a:spcAft>
              <a:buClr>
                <a:schemeClr val="dk1"/>
              </a:buClr>
              <a:buSzPts val="1800"/>
              <a:buFont typeface="Open Sans"/>
              <a:buChar char="●"/>
            </a:pPr>
            <a:r>
              <a:rPr lang="en-GB">
                <a:solidFill>
                  <a:schemeClr val="dk1"/>
                </a:solidFill>
              </a:rPr>
              <a:t>Schrijf bronnen ook vast op als je nog niet zeker weet of je ze gaat gebruiken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Brongegevens die je noteert</a:t>
            </a:r>
            <a:endParaRPr/>
          </a:p>
        </p:txBody>
      </p:sp>
      <p:sp>
        <p:nvSpPr>
          <p:cNvPr id="114" name="Google Shape;114;p30"/>
          <p:cNvSpPr txBox="1"/>
          <p:nvPr>
            <p:ph idx="1" type="body"/>
          </p:nvPr>
        </p:nvSpPr>
        <p:spPr>
          <a:xfrm>
            <a:off x="934075" y="1251600"/>
            <a:ext cx="7200000" cy="3242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Naam van de auteur</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Titel van de bron</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Publicatiedatum</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Uitgever voor boeken</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Paginanummers van specifieke citaten of passages</a:t>
            </a:r>
            <a:endParaRPr>
              <a:solidFill>
                <a:srgbClr val="202F66"/>
              </a:solidFill>
            </a:endParaRPr>
          </a:p>
          <a:p>
            <a:pPr indent="-342900" lvl="0" marL="457200" rtl="0" algn="l">
              <a:lnSpc>
                <a:spcPct val="150000"/>
              </a:lnSpc>
              <a:spcBef>
                <a:spcPts val="0"/>
              </a:spcBef>
              <a:spcAft>
                <a:spcPts val="0"/>
              </a:spcAft>
              <a:buClr>
                <a:srgbClr val="202F66"/>
              </a:buClr>
              <a:buSzPts val="1800"/>
              <a:buFont typeface="Open Sans"/>
              <a:buChar char="✓"/>
            </a:pPr>
            <a:r>
              <a:rPr lang="en-GB">
                <a:solidFill>
                  <a:srgbClr val="202F66"/>
                </a:solidFill>
              </a:rPr>
              <a:t>DOI of (stabiele) URL voor online bronnen</a:t>
            </a:r>
            <a:endParaRPr>
              <a:solidFill>
                <a:srgbClr val="202F66"/>
              </a:solidFill>
            </a:endParaRPr>
          </a:p>
          <a:p>
            <a:pPr indent="-317500" lvl="0" marL="457200" rtl="0" algn="l">
              <a:lnSpc>
                <a:spcPct val="150000"/>
              </a:lnSpc>
              <a:spcBef>
                <a:spcPts val="0"/>
              </a:spcBef>
              <a:spcAft>
                <a:spcPts val="0"/>
              </a:spcAft>
              <a:buClr>
                <a:srgbClr val="202F66"/>
              </a:buClr>
              <a:buSzPts val="1400"/>
              <a:buFont typeface="Arial"/>
              <a:buChar char="✓"/>
            </a:pPr>
            <a:r>
              <a:rPr lang="en-GB">
                <a:solidFill>
                  <a:srgbClr val="202F66"/>
                </a:solidFill>
              </a:rPr>
              <a:t>Raadpleegdatum voor online bronnen</a:t>
            </a:r>
            <a:endParaRPr>
              <a:solidFill>
                <a:srgbClr val="202F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Stap 2: Citeer of parafraseer</a:t>
            </a:r>
            <a:endParaRPr/>
          </a:p>
        </p:txBody>
      </p:sp>
      <p:sp>
        <p:nvSpPr>
          <p:cNvPr id="120" name="Google Shape;120;p31"/>
          <p:cNvSpPr txBox="1"/>
          <p:nvPr>
            <p:ph idx="1" type="body"/>
          </p:nvPr>
        </p:nvSpPr>
        <p:spPr>
          <a:xfrm>
            <a:off x="859050" y="1430925"/>
            <a:ext cx="7478400" cy="48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chemeClr val="dk1"/>
                </a:solidFill>
              </a:rPr>
              <a:t>Er zijn twee manieren waarop je informatie uit een bron kunt delen</a:t>
            </a:r>
            <a:endParaRPr/>
          </a:p>
        </p:txBody>
      </p:sp>
      <p:graphicFrame>
        <p:nvGraphicFramePr>
          <p:cNvPr id="121" name="Google Shape;121;p31"/>
          <p:cNvGraphicFramePr/>
          <p:nvPr/>
        </p:nvGraphicFramePr>
        <p:xfrm>
          <a:off x="1062500" y="2217550"/>
          <a:ext cx="3000000" cy="3000000"/>
        </p:xfrm>
        <a:graphic>
          <a:graphicData uri="http://schemas.openxmlformats.org/drawingml/2006/table">
            <a:tbl>
              <a:tblPr>
                <a:noFill/>
                <a:tableStyleId>{FDB37A43-EF61-44F0-B79B-EA25F80A440A}</a:tableStyleId>
              </a:tblPr>
              <a:tblGrid>
                <a:gridCol w="3509500"/>
                <a:gridCol w="3509500"/>
              </a:tblGrid>
              <a:tr h="381675">
                <a:tc>
                  <a:txBody>
                    <a:bodyPr/>
                    <a:lstStyle/>
                    <a:p>
                      <a:pPr indent="0" lvl="0" marL="0" rtl="0" algn="ctr">
                        <a:spcBef>
                          <a:spcPts val="0"/>
                        </a:spcBef>
                        <a:spcAft>
                          <a:spcPts val="0"/>
                        </a:spcAft>
                        <a:buNone/>
                      </a:pPr>
                      <a:r>
                        <a:rPr b="1" lang="en-GB">
                          <a:solidFill>
                            <a:schemeClr val="dk1"/>
                          </a:solidFill>
                        </a:rPr>
                        <a:t>Citeren</a:t>
                      </a:r>
                      <a:endParaRPr b="1">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dk1"/>
                          </a:solidFill>
                        </a:rPr>
                        <a:t>Parafraseren</a:t>
                      </a:r>
                      <a:endParaRPr b="1">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r>
              <a:tr h="381000">
                <a:tc>
                  <a:txBody>
                    <a:bodyPr/>
                    <a:lstStyle/>
                    <a:p>
                      <a:pPr indent="-317500" lvl="0" marL="457200" rtl="0" algn="l">
                        <a:spcBef>
                          <a:spcPts val="0"/>
                        </a:spcBef>
                        <a:spcAft>
                          <a:spcPts val="0"/>
                        </a:spcAft>
                        <a:buClr>
                          <a:schemeClr val="dk1"/>
                        </a:buClr>
                        <a:buSzPts val="1400"/>
                        <a:buChar char="✓"/>
                      </a:pPr>
                      <a:r>
                        <a:rPr lang="en-GB">
                          <a:solidFill>
                            <a:schemeClr val="dk1"/>
                          </a:solidFill>
                        </a:rPr>
                        <a:t>Exacte formulering overnemen</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Aanhalingstekens gebruiken</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Clr>
                          <a:schemeClr val="dk1"/>
                        </a:buClr>
                        <a:buSzPts val="1400"/>
                        <a:buChar char="✓"/>
                      </a:pPr>
                      <a:r>
                        <a:rPr lang="en-GB">
                          <a:solidFill>
                            <a:schemeClr val="dk1"/>
                          </a:solidFill>
                        </a:rPr>
                        <a:t>Tekst in je eigen woorden zetten</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Geen aanhalingstekens gebruiken</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