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Work Sans"/>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WorkSans-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WorkSans-italic.fntdata"/><Relationship Id="rId25" Type="http://schemas.openxmlformats.org/officeDocument/2006/relationships/font" Target="fonts/WorkSans-bold.fntdata"/><Relationship Id="rId28" Type="http://schemas.openxmlformats.org/officeDocument/2006/relationships/font" Target="fonts/OpenSans-regular.fntdata"/><Relationship Id="rId27" Type="http://schemas.openxmlformats.org/officeDocument/2006/relationships/font" Target="fonts/WorkSans-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introductio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adre-theorique-dun-memoir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problematique-de-memoire/" TargetMode="External"/><Relationship Id="rId3" Type="http://schemas.openxmlformats.org/officeDocument/2006/relationships/hyperlink" Target="https://www.scribbr.fr/plan-memoire/exemples-de-problematiqu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thodologie/etude-qualitative-et-quantitative/" TargetMode="External"/><Relationship Id="rId3" Type="http://schemas.openxmlformats.org/officeDocument/2006/relationships/hyperlink" Target="https://www.scribbr.fr/methodologie/etude-qualitative-et-quantitative/" TargetMode="External"/><Relationship Id="rId4" Type="http://schemas.openxmlformats.org/officeDocument/2006/relationships/hyperlink" Target="https://www.scribbr.fr/methodologie/etude-qualitative-et-quantitative/" TargetMode="External"/><Relationship Id="rId5" Type="http://schemas.openxmlformats.org/officeDocument/2006/relationships/hyperlink" Target="https://www.scribbr.fr/methodologie/entretien-recherche/" TargetMode="External"/><Relationship Id="rId6" Type="http://schemas.openxmlformats.org/officeDocument/2006/relationships/hyperlink" Target="https://www.scribbr.fr/methodologie/focus-group/" TargetMode="External"/><Relationship Id="rId7" Type="http://schemas.openxmlformats.org/officeDocument/2006/relationships/hyperlink" Target="https://www.scribbr.fr/methodologie/sondag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objectif-de-memoir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annonce-de-plan-memoir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le-resume-de-votre-memoire/" TargetMode="External"/><Relationship Id="rId3" Type="http://schemas.openxmlformats.org/officeDocument/2006/relationships/hyperlink" Target="https://www.scribbr.fr/memoire/sommaire/" TargetMode="External"/><Relationship Id="rId4" Type="http://schemas.openxmlformats.org/officeDocument/2006/relationships/hyperlink" Target="https://www.scribbr.fr/memoire/introductio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introductio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introductio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Consultez notre article complet ici : </a:t>
            </a:r>
            <a:r>
              <a:rPr lang="en-GB" u="sng">
                <a:solidFill>
                  <a:schemeClr val="hlink"/>
                </a:solidFill>
                <a:hlinkClick r:id="rId2"/>
              </a:rPr>
              <a:t>https://www.scribbr.fr/memoire/introduction/</a:t>
            </a: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8b7026b8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8b7026b8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but du cadre théorique est d’étudier les théories, les concepts-clés, et les idées </a:t>
            </a:r>
            <a:r>
              <a:rPr lang="en-GB"/>
              <a:t>préexistantes</a:t>
            </a:r>
            <a:r>
              <a:rPr lang="en-GB"/>
              <a:t>, en rapport avec le sujet choisi.</a:t>
            </a:r>
            <a:endParaRPr/>
          </a:p>
          <a:p>
            <a:pPr indent="-298450" lvl="0" marL="457200" rtl="0" algn="l">
              <a:spcBef>
                <a:spcPts val="0"/>
              </a:spcBef>
              <a:spcAft>
                <a:spcPts val="0"/>
              </a:spcAft>
              <a:buSzPts val="1100"/>
              <a:buChar char="●"/>
            </a:pPr>
            <a:r>
              <a:rPr lang="en-GB"/>
              <a:t>Cette partie est </a:t>
            </a:r>
            <a:r>
              <a:rPr lang="en-GB"/>
              <a:t>facultative</a:t>
            </a:r>
            <a:r>
              <a:rPr lang="en-GB"/>
              <a:t>, en fonction des exigences de votre </a:t>
            </a:r>
            <a:r>
              <a:rPr lang="en-GB"/>
              <a:t>établissement et de la méthodologie à suivre</a:t>
            </a:r>
            <a:r>
              <a:rPr lang="en-GB"/>
              <a:t>.</a:t>
            </a:r>
            <a:endParaRPr/>
          </a:p>
          <a:p>
            <a:pPr indent="-298450" lvl="0" marL="457200" rtl="0" algn="l">
              <a:spcBef>
                <a:spcPts val="0"/>
              </a:spcBef>
              <a:spcAft>
                <a:spcPts val="0"/>
              </a:spcAft>
              <a:buSzPts val="1100"/>
              <a:buChar char="●"/>
            </a:pPr>
            <a:r>
              <a:rPr lang="en-GB"/>
              <a:t>Ce travail permet de prendre connaissance des travaux de recherche effectués sur le sujet que l’on étudie. </a:t>
            </a:r>
            <a:endParaRPr/>
          </a:p>
          <a:p>
            <a:pPr indent="-298450" lvl="0" marL="457200" rtl="0" algn="l">
              <a:spcBef>
                <a:spcPts val="0"/>
              </a:spcBef>
              <a:spcAft>
                <a:spcPts val="0"/>
              </a:spcAft>
              <a:buSzPts val="1100"/>
              <a:buChar char="●"/>
            </a:pPr>
            <a:r>
              <a:rPr lang="en-GB"/>
              <a:t>Travailler sur le cadre théorique de son mémoire permet d’adapter son plan afin que celui-ci soit pertinent. Vous pouvez </a:t>
            </a:r>
            <a:r>
              <a:rPr lang="en-GB"/>
              <a:t>décider</a:t>
            </a:r>
            <a:r>
              <a:rPr lang="en-GB"/>
              <a:t> d’apporter des éléments de réponse à des questions qui n’ont suscité aucune recherche jusqu’alors.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Obtenez plus d’informations sur le cadre théorique ici : </a:t>
            </a:r>
            <a:r>
              <a:rPr lang="en-GB" sz="1200" u="sng">
                <a:solidFill>
                  <a:schemeClr val="hlink"/>
                </a:solidFill>
                <a:hlinkClick r:id="rId2"/>
              </a:rPr>
              <a:t>https://www.scribbr.fr/memoire/cadre-theorique-dun-memoire/</a:t>
            </a:r>
            <a:r>
              <a:rPr lang="en-GB" sz="1200">
                <a:solidFill>
                  <a:srgbClr val="1B2B68"/>
                </a:solidFill>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8dc2d8ed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8dc2d8ed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 problématique détermine l’angle d’attaque de votre sujet. </a:t>
            </a:r>
            <a:endParaRPr/>
          </a:p>
          <a:p>
            <a:pPr indent="-298450" lvl="0" marL="457200" rtl="0" algn="l">
              <a:spcBef>
                <a:spcPts val="0"/>
              </a:spcBef>
              <a:spcAft>
                <a:spcPts val="0"/>
              </a:spcAft>
              <a:buSzPts val="1100"/>
              <a:buChar char="●"/>
            </a:pPr>
            <a:r>
              <a:rPr lang="en-GB"/>
              <a:t>La pertinence de votre mémoire repose donc sur la qualité de la problématique proposée.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Consultez notre article sur la problématique d’un mémoire ici : </a:t>
            </a:r>
            <a:r>
              <a:rPr lang="en-GB" sz="1200" u="sng">
                <a:solidFill>
                  <a:schemeClr val="hlink"/>
                </a:solidFill>
                <a:hlinkClick r:id="rId2"/>
              </a:rPr>
              <a:t>https://www.scribbr.fr/memoire/problematique-de-memoire/</a:t>
            </a:r>
            <a:r>
              <a:rPr lang="en-GB" sz="1200">
                <a:solidFill>
                  <a:srgbClr val="1B2B68"/>
                </a:solidFill>
              </a:rPr>
              <a:t> </a:t>
            </a:r>
            <a:endParaRPr sz="1200">
              <a:solidFill>
                <a:srgbClr val="1B2B68"/>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Exemples de sujets et de problématiques pour un mémoire : </a:t>
            </a:r>
            <a:r>
              <a:rPr lang="en-GB" sz="1200" u="sng">
                <a:solidFill>
                  <a:schemeClr val="hlink"/>
                </a:solidFill>
                <a:hlinkClick r:id="rId3"/>
              </a:rPr>
              <a:t>https://www.scribbr.fr/plan-memoire/exemples-de-problematique/</a:t>
            </a:r>
            <a:r>
              <a:rPr lang="en-GB" sz="1200">
                <a:solidFill>
                  <a:srgbClr val="1B2B68"/>
                </a:solidFill>
              </a:rPr>
              <a:t> </a:t>
            </a:r>
            <a:endParaRPr sz="1200">
              <a:solidFill>
                <a:srgbClr val="1B2B68"/>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88dc2d8ed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8dc2d8ed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but du mémoire est de collecter des informations pour répondre à votre problématique de départ. </a:t>
            </a:r>
            <a:endParaRPr/>
          </a:p>
          <a:p>
            <a:pPr indent="-298450" lvl="0" marL="457200" rtl="0" algn="l">
              <a:spcBef>
                <a:spcPts val="0"/>
              </a:spcBef>
              <a:spcAft>
                <a:spcPts val="0"/>
              </a:spcAft>
              <a:buSzPts val="1100"/>
              <a:buChar char="●"/>
            </a:pPr>
            <a:r>
              <a:rPr lang="en-GB"/>
              <a:t>Pour collecter des </a:t>
            </a:r>
            <a:r>
              <a:rPr lang="en-GB"/>
              <a:t>données</a:t>
            </a:r>
            <a:r>
              <a:rPr lang="en-GB"/>
              <a:t>, vous devez mettre en place une méthodologie de recherche. </a:t>
            </a:r>
            <a:endParaRPr/>
          </a:p>
          <a:p>
            <a:pPr indent="-298450" lvl="0" marL="457200" rtl="0" algn="l">
              <a:spcBef>
                <a:spcPts val="0"/>
              </a:spcBef>
              <a:spcAft>
                <a:spcPts val="0"/>
              </a:spcAft>
              <a:buSzPts val="1100"/>
              <a:buChar char="●"/>
            </a:pPr>
            <a:r>
              <a:rPr lang="en-GB"/>
              <a:t>Choisissez par exemple de réaliser une </a:t>
            </a:r>
            <a:r>
              <a:rPr lang="en-GB" u="sng">
                <a:solidFill>
                  <a:schemeClr val="hlink"/>
                </a:solidFill>
                <a:hlinkClick r:id="rId2"/>
              </a:rPr>
              <a:t>étude </a:t>
            </a:r>
            <a:r>
              <a:rPr lang="en-GB" u="sng">
                <a:solidFill>
                  <a:schemeClr val="hlink"/>
                </a:solidFill>
                <a:hlinkClick r:id="rId3"/>
              </a:rPr>
              <a:t>qualitative ou </a:t>
            </a:r>
            <a:r>
              <a:rPr lang="en-GB" u="sng">
                <a:solidFill>
                  <a:schemeClr val="hlink"/>
                </a:solidFill>
                <a:hlinkClick r:id="rId4"/>
              </a:rPr>
              <a:t>une étude quantitative</a:t>
            </a:r>
            <a:r>
              <a:rPr lang="en-GB"/>
              <a:t>. </a:t>
            </a:r>
            <a:endParaRPr/>
          </a:p>
          <a:p>
            <a:pPr indent="-298450" lvl="0" marL="457200" rtl="0" algn="l">
              <a:spcBef>
                <a:spcPts val="0"/>
              </a:spcBef>
              <a:spcAft>
                <a:spcPts val="0"/>
              </a:spcAft>
              <a:buSzPts val="1100"/>
              <a:buChar char="●"/>
            </a:pPr>
            <a:r>
              <a:rPr lang="en-GB"/>
              <a:t>Sélectionnez les outils qui peuvent être utiles (par exemple : les </a:t>
            </a:r>
            <a:r>
              <a:rPr lang="en-GB" u="sng">
                <a:solidFill>
                  <a:schemeClr val="hlink"/>
                </a:solidFill>
                <a:hlinkClick r:id="rId5"/>
              </a:rPr>
              <a:t>entretiens</a:t>
            </a:r>
            <a:r>
              <a:rPr lang="en-GB"/>
              <a:t>, le </a:t>
            </a:r>
            <a:r>
              <a:rPr lang="en-GB" u="sng">
                <a:solidFill>
                  <a:schemeClr val="hlink"/>
                </a:solidFill>
                <a:hlinkClick r:id="rId6"/>
              </a:rPr>
              <a:t>focus group</a:t>
            </a:r>
            <a:r>
              <a:rPr lang="en-GB"/>
              <a:t>, le </a:t>
            </a:r>
            <a:r>
              <a:rPr lang="en-GB" u="sng">
                <a:solidFill>
                  <a:schemeClr val="hlink"/>
                </a:solidFill>
                <a:hlinkClick r:id="rId7"/>
              </a:rPr>
              <a:t>sondage</a:t>
            </a:r>
            <a:r>
              <a:rPr lang="en-GB"/>
              <a:t>, ...</a:t>
            </a:r>
            <a:r>
              <a:rPr lang="en-GB"/>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88dc2d8ed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8dc2d8ed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but de cette partie est de définir l’objectif général du mémoire. </a:t>
            </a:r>
            <a:endParaRPr/>
          </a:p>
          <a:p>
            <a:pPr indent="-298450" lvl="0" marL="457200" rtl="0" algn="l">
              <a:spcBef>
                <a:spcPts val="0"/>
              </a:spcBef>
              <a:spcAft>
                <a:spcPts val="0"/>
              </a:spcAft>
              <a:buSzPts val="1100"/>
              <a:buChar char="●"/>
            </a:pPr>
            <a:r>
              <a:rPr lang="en-GB"/>
              <a:t>Cet objectif sert à donner de la légitimité au mémoire. </a:t>
            </a:r>
            <a:endParaRPr/>
          </a:p>
          <a:p>
            <a:pPr indent="0" lvl="0" marL="0" rtl="0" algn="l">
              <a:spcBef>
                <a:spcPts val="0"/>
              </a:spcBef>
              <a:spcAft>
                <a:spcPts val="0"/>
              </a:spcAft>
              <a:buNone/>
            </a:pPr>
            <a:r>
              <a:rPr lang="en-GB"/>
              <a:t>Plus d’informations sur la formulation de l’objectif ici : </a:t>
            </a:r>
            <a:r>
              <a:rPr lang="en-GB" u="sng">
                <a:solidFill>
                  <a:schemeClr val="hlink"/>
                </a:solidFill>
                <a:hlinkClick r:id="rId2"/>
              </a:rPr>
              <a:t>https://www.scribbr.fr/memoire/objectif-de-memoire/</a:t>
            </a:r>
            <a:r>
              <a:rPr lang="en-GB"/>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88dc2d8ed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8dc2d8ed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L’annonce du plan doit éviter les “premièrement, deuxièmement” trop scolaires.</a:t>
            </a:r>
            <a:endParaRPr/>
          </a:p>
          <a:p>
            <a:pPr indent="-298450" lvl="0" marL="457200" rtl="0" algn="l">
              <a:spcBef>
                <a:spcPts val="0"/>
              </a:spcBef>
              <a:spcAft>
                <a:spcPts val="0"/>
              </a:spcAft>
              <a:buSzPts val="1100"/>
              <a:buChar char="●"/>
            </a:pPr>
            <a:r>
              <a:rPr lang="en-GB"/>
              <a:t>Il s’agit de présenter les parties de votre développement de façon claire, logique, et concise.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Consultez notre article sur l’annonce du plan ici : </a:t>
            </a:r>
            <a:r>
              <a:rPr lang="en-GB" u="sng">
                <a:solidFill>
                  <a:schemeClr val="hlink"/>
                </a:solidFill>
                <a:hlinkClick r:id="rId2"/>
              </a:rPr>
              <a:t>https://www.scribbr.fr/memoire/annonce-de-plan-memoire/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L’introduction se situe après le </a:t>
            </a:r>
            <a:r>
              <a:rPr lang="en-GB" u="sng">
                <a:solidFill>
                  <a:schemeClr val="hlink"/>
                </a:solidFill>
                <a:hlinkClick r:id="rId2"/>
              </a:rPr>
              <a:t>résumé</a:t>
            </a:r>
            <a:r>
              <a:rPr lang="en-GB"/>
              <a:t> et le </a:t>
            </a:r>
            <a:r>
              <a:rPr lang="en-GB" u="sng">
                <a:solidFill>
                  <a:schemeClr val="hlink"/>
                </a:solidFill>
                <a:hlinkClick r:id="rId3"/>
              </a:rPr>
              <a:t>sommaire</a:t>
            </a:r>
            <a:r>
              <a:rPr lang="en-GB"/>
              <a:t> du mémoire. </a:t>
            </a:r>
            <a:endParaRPr/>
          </a:p>
          <a:p>
            <a:pPr indent="0" lvl="0" marL="0" rtl="0" algn="l">
              <a:spcBef>
                <a:spcPts val="0"/>
              </a:spcBef>
              <a:spcAft>
                <a:spcPts val="0"/>
              </a:spcAft>
              <a:buNone/>
            </a:pPr>
            <a:r>
              <a:rPr lang="en-GB"/>
              <a:t>Obtenez plus d’informations sur l’introduction du mémoire ici : </a:t>
            </a:r>
            <a:r>
              <a:rPr lang="en-GB" u="sng">
                <a:solidFill>
                  <a:schemeClr val="hlink"/>
                </a:solidFill>
                <a:hlinkClick r:id="rId4"/>
              </a:rPr>
              <a:t>https://www.scribbr.fr/memoire/introduction/</a:t>
            </a:r>
            <a:r>
              <a:rPr lang="en-GB"/>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8b7026b8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8b7026b8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7a957278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7a957278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but de l’introduction du mémoire est de susciter la curiosité du lecteur afin de lui donner envie d’aller plus loin. </a:t>
            </a:r>
            <a:endParaRPr/>
          </a:p>
          <a:p>
            <a:pPr indent="-298450" lvl="0" marL="457200" rtl="0" algn="l">
              <a:spcBef>
                <a:spcPts val="0"/>
              </a:spcBef>
              <a:spcAft>
                <a:spcPts val="0"/>
              </a:spcAft>
              <a:buSzPts val="1100"/>
              <a:buChar char="●"/>
            </a:pPr>
            <a:r>
              <a:rPr lang="en-GB"/>
              <a:t>Il faut aussi que vous expliquiez le sujet au lecteur qui peut </a:t>
            </a:r>
            <a:r>
              <a:rPr lang="en-GB"/>
              <a:t>être</a:t>
            </a:r>
            <a:r>
              <a:rPr lang="en-GB"/>
              <a:t> totalement profane.</a:t>
            </a:r>
            <a:endParaRPr/>
          </a:p>
          <a:p>
            <a:pPr indent="-298450" lvl="0" marL="457200" rtl="0" algn="l">
              <a:spcBef>
                <a:spcPts val="0"/>
              </a:spcBef>
              <a:spcAft>
                <a:spcPts val="0"/>
              </a:spcAft>
              <a:buSzPts val="1100"/>
              <a:buChar char="●"/>
            </a:pPr>
            <a:r>
              <a:rPr lang="en-GB"/>
              <a:t>Vous devez introduire votre sujet en expliquant votre intérêt.</a:t>
            </a:r>
            <a:endParaRPr/>
          </a:p>
          <a:p>
            <a:pPr indent="-298450" lvl="0" marL="457200" rtl="0" algn="l">
              <a:spcBef>
                <a:spcPts val="0"/>
              </a:spcBef>
              <a:spcAft>
                <a:spcPts val="0"/>
              </a:spcAft>
              <a:buSzPts val="1100"/>
              <a:buChar char="●"/>
            </a:pPr>
            <a:r>
              <a:rPr lang="en-GB"/>
              <a:t>L’introduction doit permettre au lecteur de comprendre l’enjeu du mémoire en seulement quelques lignes. </a:t>
            </a:r>
            <a:endParaRPr/>
          </a:p>
          <a:p>
            <a:pPr indent="-298450" lvl="0" marL="457200" rtl="0" algn="l">
              <a:spcBef>
                <a:spcPts val="0"/>
              </a:spcBef>
              <a:spcAft>
                <a:spcPts val="0"/>
              </a:spcAft>
              <a:buSzPts val="1100"/>
              <a:buChar char="●"/>
            </a:pPr>
            <a:r>
              <a:rPr lang="en-GB"/>
              <a:t>À noter que certains </a:t>
            </a:r>
            <a:r>
              <a:rPr lang="en-GB"/>
              <a:t>évaluateurs</a:t>
            </a:r>
            <a:r>
              <a:rPr lang="en-GB"/>
              <a:t> ne lisent que l’introduction et la conclusion d’un mémoire. Il s’agit donc d’être le plus percutant possible.</a:t>
            </a:r>
            <a:endParaRPr/>
          </a:p>
          <a:p>
            <a:pPr indent="0" lvl="0" marL="0" rtl="0" algn="l">
              <a:spcBef>
                <a:spcPts val="0"/>
              </a:spcBef>
              <a:spcAft>
                <a:spcPts val="0"/>
              </a:spcAft>
              <a:buNone/>
            </a:pPr>
            <a:r>
              <a:rPr lang="en-GB"/>
              <a:t>Plus d’informations sur le but de l’introduction ici : </a:t>
            </a:r>
            <a:r>
              <a:rPr lang="en-GB" u="sng">
                <a:solidFill>
                  <a:schemeClr val="hlink"/>
                </a:solidFill>
                <a:hlinkClick r:id="rId2"/>
              </a:rPr>
              <a:t>https://www.scribbr.fr/memoire/introduction/</a:t>
            </a:r>
            <a:r>
              <a:rPr lang="en-GB"/>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7a957278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7a957278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9afa2567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9afa2567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Consultez notre article sur les différentes parties de l’introduction du mémoire </a:t>
            </a:r>
            <a:r>
              <a:rPr lang="en-GB"/>
              <a:t>:  </a:t>
            </a:r>
            <a:r>
              <a:rPr lang="en-GB" u="sng">
                <a:solidFill>
                  <a:schemeClr val="hlink"/>
                </a:solidFill>
                <a:hlinkClick r:id="rId2"/>
              </a:rPr>
              <a:t>https://www.scribbr.fr/memoire/introduction/</a:t>
            </a:r>
            <a:r>
              <a:rPr lang="en-GB"/>
              <a:t> </a:t>
            </a:r>
            <a:endParaRPr sz="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843fc86d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843fc86d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L’accroche doit éveiller l’attention du lecteur et </a:t>
            </a:r>
            <a:r>
              <a:rPr lang="en-GB"/>
              <a:t>être</a:t>
            </a:r>
            <a:r>
              <a:rPr lang="en-GB"/>
              <a:t> en lien avec le sujet. </a:t>
            </a:r>
            <a:endParaRPr/>
          </a:p>
          <a:p>
            <a:pPr indent="-298450" lvl="0" marL="457200" rtl="0" algn="l">
              <a:spcBef>
                <a:spcPts val="0"/>
              </a:spcBef>
              <a:spcAft>
                <a:spcPts val="0"/>
              </a:spcAft>
              <a:buSzPts val="1100"/>
              <a:buChar char="●"/>
            </a:pPr>
            <a:r>
              <a:rPr lang="en-GB"/>
              <a:t>Elle doit donner envie à celui-ci d’aller plus loin dans la lecture de l’introduction.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8b7026b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8b7026b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Juste après l’accroche, v</a:t>
            </a:r>
            <a:r>
              <a:rPr lang="en-GB"/>
              <a:t>ous devez présenter le sujet de votre mémoire.</a:t>
            </a:r>
            <a:endParaRPr/>
          </a:p>
          <a:p>
            <a:pPr indent="-298450" lvl="0" marL="457200" rtl="0" algn="l">
              <a:spcBef>
                <a:spcPts val="0"/>
              </a:spcBef>
              <a:spcAft>
                <a:spcPts val="0"/>
              </a:spcAft>
              <a:buSzPts val="1100"/>
              <a:buChar char="●"/>
            </a:pPr>
            <a:r>
              <a:rPr lang="en-GB"/>
              <a:t>Le lecteur doit comprendre qu’il s’agit du sujet du mémoire.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8b7026b8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8b7026b8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000000"/>
              </a:buClr>
              <a:buSzPts val="1100"/>
              <a:buFont typeface="Open Sans"/>
              <a:buChar char="●"/>
            </a:pPr>
            <a:r>
              <a:rPr lang="en-GB">
                <a:latin typeface="Open Sans"/>
                <a:ea typeface="Open Sans"/>
                <a:cs typeface="Open Sans"/>
                <a:sym typeface="Open Sans"/>
              </a:rPr>
              <a:t>Cette partie permet d’expliquer les motivations qui vous ont poussé à choisir ce thème de recherche. </a:t>
            </a:r>
            <a:endParaRPr>
              <a:latin typeface="Open Sans"/>
              <a:ea typeface="Open Sans"/>
              <a:cs typeface="Open Sans"/>
              <a:sym typeface="Open Sans"/>
            </a:endParaRPr>
          </a:p>
          <a:p>
            <a:pPr indent="-304800" lvl="0" marL="457200" rtl="0" algn="l">
              <a:lnSpc>
                <a:spcPct val="115000"/>
              </a:lnSpc>
              <a:spcBef>
                <a:spcPts val="0"/>
              </a:spcBef>
              <a:spcAft>
                <a:spcPts val="0"/>
              </a:spcAft>
              <a:buClr>
                <a:srgbClr val="1B2B68"/>
              </a:buClr>
              <a:buSzPts val="1200"/>
              <a:buFont typeface="Open Sans"/>
              <a:buChar char="●"/>
            </a:pPr>
            <a:r>
              <a:rPr lang="en-GB">
                <a:latin typeface="Open Sans"/>
                <a:ea typeface="Open Sans"/>
                <a:cs typeface="Open Sans"/>
                <a:sym typeface="Open Sans"/>
              </a:rPr>
              <a:t>Le but est également d’expliquer si le sujet de recherche vous passionne depuis toujours, ou s’il est le fruit d’une attention récente de votre part.</a:t>
            </a:r>
            <a:endParaRPr>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www.scribbr.fr/memoire/introduction/" TargetMode="External"/><Relationship Id="rId4" Type="http://schemas.openxmlformats.org/officeDocument/2006/relationships/hyperlink" Target="https://www.scribbr.fr/category/memoire/" TargetMode="External"/><Relationship Id="rId5"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 Id="rId6"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www.scribbr.fr/relecture-correction/" TargetMode="External"/><Relationship Id="rId4" Type="http://schemas.openxmlformats.org/officeDocument/2006/relationships/hyperlink" Target="https://www.scribbr.fr/logiciel-anti-plagiat/" TargetMode="External"/><Relationship Id="rId5" Type="http://schemas.openxmlformats.org/officeDocument/2006/relationships/hyperlink" Target="https://www.scribbr.fr/generateur-apa/" TargetMode="External"/><Relationship Id="rId6" Type="http://schemas.openxmlformats.org/officeDocument/2006/relationships/hyperlink" Target="https://www.scribbr.fr/ressources/" TargetMode="External"/><Relationship Id="rId7" Type="http://schemas.openxmlformats.org/officeDocument/2006/relationships/hyperlink" Target="https://www.scribbr.fr/ressourc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www.scribbr.fr/memoire/introduc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scribbr.fr/memoire/choisir-un-sujet-de-memoire/" TargetMode="External"/><Relationship Id="rId4" Type="http://schemas.openxmlformats.org/officeDocument/2006/relationships/hyperlink" Target="https://www.scribbr.fr/memoire/problematique-de-memoi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L’introduction d’un mémoire </a:t>
            </a:r>
            <a:endParaRPr/>
          </a:p>
        </p:txBody>
      </p:sp>
      <p:sp>
        <p:nvSpPr>
          <p:cNvPr id="73" name="Google Shape;73;p23"/>
          <p:cNvSpPr txBox="1"/>
          <p:nvPr>
            <p:ph idx="1" type="subTitle"/>
          </p:nvPr>
        </p:nvSpPr>
        <p:spPr>
          <a:xfrm>
            <a:off x="972000" y="3009950"/>
            <a:ext cx="7200000" cy="105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Comment la réussir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32"/>
          <p:cNvSpPr txBox="1"/>
          <p:nvPr>
            <p:ph type="title"/>
          </p:nvPr>
        </p:nvSpPr>
        <p:spPr>
          <a:xfrm>
            <a:off x="934075" y="4006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Cadre théorique de la recherche</a:t>
            </a:r>
            <a:endParaRPr/>
          </a:p>
        </p:txBody>
      </p:sp>
      <p:sp>
        <p:nvSpPr>
          <p:cNvPr id="135" name="Google Shape;135;p32"/>
          <p:cNvSpPr txBox="1"/>
          <p:nvPr>
            <p:ph idx="1" type="body"/>
          </p:nvPr>
        </p:nvSpPr>
        <p:spPr>
          <a:xfrm>
            <a:off x="895800" y="1440825"/>
            <a:ext cx="7200000" cy="185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Déterminer : </a:t>
            </a:r>
            <a:endParaRPr/>
          </a:p>
          <a:p>
            <a:pPr indent="-342900" lvl="0" marL="457200" rtl="0" algn="l">
              <a:lnSpc>
                <a:spcPct val="100000"/>
              </a:lnSpc>
              <a:spcBef>
                <a:spcPts val="1600"/>
              </a:spcBef>
              <a:spcAft>
                <a:spcPts val="0"/>
              </a:spcAft>
              <a:buClr>
                <a:srgbClr val="6AA84F"/>
              </a:buClr>
              <a:buSzPts val="1800"/>
              <a:buChar char="✓"/>
            </a:pPr>
            <a:r>
              <a:rPr lang="en-GB"/>
              <a:t>les théories ; </a:t>
            </a:r>
            <a:endParaRPr/>
          </a:p>
          <a:p>
            <a:pPr indent="-342900" lvl="0" marL="457200" rtl="0" algn="l">
              <a:lnSpc>
                <a:spcPct val="100000"/>
              </a:lnSpc>
              <a:spcBef>
                <a:spcPts val="1600"/>
              </a:spcBef>
              <a:spcAft>
                <a:spcPts val="0"/>
              </a:spcAft>
              <a:buClr>
                <a:srgbClr val="6AA84F"/>
              </a:buClr>
              <a:buSzPts val="1800"/>
              <a:buChar char="✓"/>
            </a:pPr>
            <a:r>
              <a:rPr lang="en-GB"/>
              <a:t> les concepts-clés ; </a:t>
            </a:r>
            <a:endParaRPr/>
          </a:p>
          <a:p>
            <a:pPr indent="-342900" lvl="0" marL="457200" rtl="0" algn="l">
              <a:lnSpc>
                <a:spcPct val="100000"/>
              </a:lnSpc>
              <a:spcBef>
                <a:spcPts val="1600"/>
              </a:spcBef>
              <a:spcAft>
                <a:spcPts val="1600"/>
              </a:spcAft>
              <a:buClr>
                <a:srgbClr val="6AA84F"/>
              </a:buClr>
              <a:buSzPts val="1800"/>
              <a:buChar char="✓"/>
            </a:pPr>
            <a:r>
              <a:rPr lang="en-GB"/>
              <a:t>les idées préexistantes.  </a:t>
            </a:r>
            <a:endParaRPr/>
          </a:p>
        </p:txBody>
      </p:sp>
      <p:sp>
        <p:nvSpPr>
          <p:cNvPr id="136" name="Google Shape;136;p32"/>
          <p:cNvSpPr txBox="1"/>
          <p:nvPr/>
        </p:nvSpPr>
        <p:spPr>
          <a:xfrm>
            <a:off x="3415575" y="4087650"/>
            <a:ext cx="739800" cy="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Problématique</a:t>
            </a:r>
            <a:endParaRPr/>
          </a:p>
        </p:txBody>
      </p:sp>
      <p:sp>
        <p:nvSpPr>
          <p:cNvPr id="142" name="Google Shape;142;p33"/>
          <p:cNvSpPr txBox="1"/>
          <p:nvPr>
            <p:ph idx="1" type="body"/>
          </p:nvPr>
        </p:nvSpPr>
        <p:spPr>
          <a:xfrm>
            <a:off x="972000" y="1167250"/>
            <a:ext cx="7200000" cy="1033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6AA84F"/>
              </a:buClr>
              <a:buSzPts val="1800"/>
              <a:buChar char="✓"/>
            </a:pPr>
            <a:r>
              <a:rPr lang="en-GB"/>
              <a:t>Proposer une problématique qui va guider l’ensemble des recherches du mémoire. </a:t>
            </a:r>
            <a:endParaRPr/>
          </a:p>
          <a:p>
            <a:pPr indent="0" lvl="0" marL="0" rtl="0" algn="l">
              <a:lnSpc>
                <a:spcPct val="150000"/>
              </a:lnSpc>
              <a:spcBef>
                <a:spcPts val="1600"/>
              </a:spcBef>
              <a:spcAft>
                <a:spcPts val="1600"/>
              </a:spcAft>
              <a:buNone/>
            </a:pPr>
            <a:r>
              <a:t/>
            </a:r>
            <a:endParaRPr/>
          </a:p>
        </p:txBody>
      </p:sp>
      <p:sp>
        <p:nvSpPr>
          <p:cNvPr id="143" name="Google Shape;143;p33"/>
          <p:cNvSpPr txBox="1"/>
          <p:nvPr/>
        </p:nvSpPr>
        <p:spPr>
          <a:xfrm>
            <a:off x="934075" y="3100175"/>
            <a:ext cx="7200000" cy="1128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500">
                <a:solidFill>
                  <a:srgbClr val="0D405F"/>
                </a:solidFill>
                <a:highlight>
                  <a:srgbClr val="FFFFFF"/>
                </a:highlight>
              </a:rPr>
              <a:t>Dans ce </a:t>
            </a:r>
            <a:r>
              <a:rPr lang="en-GB" sz="1500">
                <a:solidFill>
                  <a:srgbClr val="0D405F"/>
                </a:solidFill>
                <a:highlight>
                  <a:srgbClr val="FFFFFF"/>
                </a:highlight>
              </a:rPr>
              <a:t>mémoire</a:t>
            </a:r>
            <a:r>
              <a:rPr lang="en-GB" sz="1500">
                <a:solidFill>
                  <a:srgbClr val="0D405F"/>
                </a:solidFill>
                <a:highlight>
                  <a:srgbClr val="FFFFFF"/>
                </a:highlight>
              </a:rPr>
              <a:t>, nous nous </a:t>
            </a:r>
            <a:r>
              <a:rPr lang="en-GB" sz="1500">
                <a:solidFill>
                  <a:srgbClr val="0D405F"/>
                </a:solidFill>
                <a:highlight>
                  <a:srgbClr val="FFFFFF"/>
                </a:highlight>
              </a:rPr>
              <a:t>interrogerons</a:t>
            </a:r>
            <a:r>
              <a:rPr lang="en-GB" sz="1500">
                <a:solidFill>
                  <a:srgbClr val="0D405F"/>
                </a:solidFill>
                <a:highlight>
                  <a:srgbClr val="FFFFFF"/>
                </a:highlight>
              </a:rPr>
              <a:t> sur les nouvelles stratégies de lutte contre le chômage en France sous le quinquennat d'Emmanuel Macron par rapport aux apprentissages du </a:t>
            </a:r>
            <a:r>
              <a:rPr lang="en-GB" sz="1500">
                <a:solidFill>
                  <a:srgbClr val="0D405F"/>
                </a:solidFill>
                <a:highlight>
                  <a:srgbClr val="FFFFFF"/>
                </a:highlight>
              </a:rPr>
              <a:t>modèle</a:t>
            </a:r>
            <a:r>
              <a:rPr lang="en-GB" sz="1500">
                <a:solidFill>
                  <a:srgbClr val="0D405F"/>
                </a:solidFill>
                <a:highlight>
                  <a:srgbClr val="FFFFFF"/>
                </a:highlight>
              </a:rPr>
              <a:t> allemand.</a:t>
            </a:r>
            <a:endParaRPr sz="1700">
              <a:highlight>
                <a:srgbClr val="FFFFFF"/>
              </a:highlight>
              <a:latin typeface="Open Sans"/>
              <a:ea typeface="Open Sans"/>
              <a:cs typeface="Open Sans"/>
              <a:sym typeface="Open Sans"/>
            </a:endParaRPr>
          </a:p>
        </p:txBody>
      </p:sp>
      <p:sp>
        <p:nvSpPr>
          <p:cNvPr id="144" name="Google Shape;144;p33"/>
          <p:cNvSpPr txBox="1"/>
          <p:nvPr/>
        </p:nvSpPr>
        <p:spPr>
          <a:xfrm>
            <a:off x="934075" y="2512750"/>
            <a:ext cx="3023700" cy="699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b="1" lang="en-GB" sz="1500">
                <a:latin typeface="Open Sans"/>
                <a:ea typeface="Open Sans"/>
                <a:cs typeface="Open Sans"/>
                <a:sym typeface="Open Sans"/>
              </a:rPr>
              <a:t>Exemple de problématique</a:t>
            </a:r>
            <a:r>
              <a:rPr lang="en-GB" sz="1800">
                <a:solidFill>
                  <a:srgbClr val="1B2B68"/>
                </a:solidFill>
                <a:latin typeface="Open Sans"/>
                <a:ea typeface="Open Sans"/>
                <a:cs typeface="Open Sans"/>
                <a:sym typeface="Open Sans"/>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6. Démarche et méthodologie de recherche</a:t>
            </a:r>
            <a:endParaRPr/>
          </a:p>
        </p:txBody>
      </p:sp>
      <p:sp>
        <p:nvSpPr>
          <p:cNvPr id="150" name="Google Shape;150;p34"/>
          <p:cNvSpPr txBox="1"/>
          <p:nvPr>
            <p:ph idx="1" type="body"/>
          </p:nvPr>
        </p:nvSpPr>
        <p:spPr>
          <a:xfrm>
            <a:off x="934075" y="1645450"/>
            <a:ext cx="7200000" cy="5727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1600"/>
              </a:spcAft>
              <a:buClr>
                <a:srgbClr val="6AA84F"/>
              </a:buClr>
              <a:buSzPts val="1800"/>
              <a:buChar char="✓"/>
            </a:pPr>
            <a:r>
              <a:rPr lang="en-GB"/>
              <a:t>Indiquer la stratégie de collecte des </a:t>
            </a:r>
            <a:r>
              <a:rPr lang="en-GB"/>
              <a:t>données</a:t>
            </a:r>
            <a:r>
              <a:rPr lang="en-GB"/>
              <a:t> choisie.</a:t>
            </a:r>
            <a:endParaRPr b="1" sz="1500">
              <a:solidFill>
                <a:srgbClr val="000000"/>
              </a:solidFill>
            </a:endParaRPr>
          </a:p>
        </p:txBody>
      </p:sp>
      <p:sp>
        <p:nvSpPr>
          <p:cNvPr id="151" name="Google Shape;151;p34"/>
          <p:cNvSpPr txBox="1"/>
          <p:nvPr/>
        </p:nvSpPr>
        <p:spPr>
          <a:xfrm>
            <a:off x="934075" y="2293700"/>
            <a:ext cx="61629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500">
                <a:latin typeface="Open Sans"/>
                <a:ea typeface="Open Sans"/>
                <a:cs typeface="Open Sans"/>
                <a:sym typeface="Open Sans"/>
              </a:rPr>
              <a:t>Exemple</a:t>
            </a:r>
            <a:endParaRPr/>
          </a:p>
        </p:txBody>
      </p:sp>
      <p:sp>
        <p:nvSpPr>
          <p:cNvPr id="152" name="Google Shape;152;p34"/>
          <p:cNvSpPr txBox="1"/>
          <p:nvPr/>
        </p:nvSpPr>
        <p:spPr>
          <a:xfrm>
            <a:off x="934075" y="2903250"/>
            <a:ext cx="7200000" cy="1857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500">
                <a:solidFill>
                  <a:srgbClr val="0D405F"/>
                </a:solidFill>
                <a:highlight>
                  <a:srgbClr val="FFFFFF"/>
                </a:highlight>
              </a:rPr>
              <a:t>Afin de traiter le sujet et de répondre aux questionnements émis, un plan de recherche a été établi. Tout d'abord, trois questionnaires ont </a:t>
            </a:r>
            <a:r>
              <a:rPr lang="en-GB" sz="1500">
                <a:solidFill>
                  <a:srgbClr val="0D405F"/>
                </a:solidFill>
                <a:highlight>
                  <a:schemeClr val="lt1"/>
                </a:highlight>
              </a:rPr>
              <a:t>é</a:t>
            </a:r>
            <a:r>
              <a:rPr lang="en-GB" sz="1500">
                <a:solidFill>
                  <a:srgbClr val="0D405F"/>
                </a:solidFill>
                <a:highlight>
                  <a:srgbClr val="FFFFFF"/>
                </a:highlight>
              </a:rPr>
              <a:t>t</a:t>
            </a:r>
            <a:r>
              <a:rPr lang="en-GB" sz="1500">
                <a:solidFill>
                  <a:srgbClr val="0D405F"/>
                </a:solidFill>
                <a:highlight>
                  <a:schemeClr val="lt1"/>
                </a:highlight>
              </a:rPr>
              <a:t>é</a:t>
            </a:r>
            <a:r>
              <a:rPr lang="en-GB" sz="1500">
                <a:solidFill>
                  <a:srgbClr val="0D405F"/>
                </a:solidFill>
                <a:highlight>
                  <a:srgbClr val="FFFFFF"/>
                </a:highlight>
              </a:rPr>
              <a:t> postés en ligne à intervalles réguliers sur quatre mois. Nous avons également mené des entretiens semi-directifs avec des économistes français et allemands. La recherche empirique a enfin été complétée par de nombreuses lectures sur le sujet.</a:t>
            </a:r>
            <a:endParaRPr sz="1700">
              <a:highlight>
                <a:srgbClr val="FFFFFF"/>
              </a:highlight>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7. O</a:t>
            </a:r>
            <a:r>
              <a:rPr lang="en-GB"/>
              <a:t>bjectif</a:t>
            </a:r>
            <a:r>
              <a:rPr lang="en-GB"/>
              <a:t> de l’étude </a:t>
            </a:r>
            <a:endParaRPr/>
          </a:p>
        </p:txBody>
      </p:sp>
      <p:sp>
        <p:nvSpPr>
          <p:cNvPr id="158" name="Google Shape;158;p35"/>
          <p:cNvSpPr txBox="1"/>
          <p:nvPr>
            <p:ph idx="1" type="body"/>
          </p:nvPr>
        </p:nvSpPr>
        <p:spPr>
          <a:xfrm>
            <a:off x="934075" y="1152475"/>
            <a:ext cx="7200000" cy="701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1600"/>
              </a:spcAft>
              <a:buClr>
                <a:srgbClr val="6AA84F"/>
              </a:buClr>
              <a:buSzPts val="1800"/>
              <a:buChar char="✓"/>
            </a:pPr>
            <a:r>
              <a:rPr lang="en-GB"/>
              <a:t>Décrire l’objectif de l’étude du mémoire. </a:t>
            </a:r>
            <a:endParaRPr b="1" sz="1500">
              <a:solidFill>
                <a:srgbClr val="000000"/>
              </a:solidFill>
            </a:endParaRPr>
          </a:p>
        </p:txBody>
      </p:sp>
      <p:sp>
        <p:nvSpPr>
          <p:cNvPr id="159" name="Google Shape;159;p35"/>
          <p:cNvSpPr txBox="1"/>
          <p:nvPr/>
        </p:nvSpPr>
        <p:spPr>
          <a:xfrm>
            <a:off x="934075" y="2224225"/>
            <a:ext cx="27339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500">
                <a:latin typeface="Open Sans"/>
                <a:ea typeface="Open Sans"/>
                <a:cs typeface="Open Sans"/>
                <a:sym typeface="Open Sans"/>
              </a:rPr>
              <a:t>Exemple d’objectif </a:t>
            </a:r>
            <a:endParaRPr/>
          </a:p>
        </p:txBody>
      </p:sp>
      <p:sp>
        <p:nvSpPr>
          <p:cNvPr id="160" name="Google Shape;160;p35"/>
          <p:cNvSpPr txBox="1"/>
          <p:nvPr/>
        </p:nvSpPr>
        <p:spPr>
          <a:xfrm>
            <a:off x="934075" y="2799000"/>
            <a:ext cx="7200000" cy="1047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500">
                <a:solidFill>
                  <a:srgbClr val="0D405F"/>
                </a:solidFill>
                <a:highlight>
                  <a:srgbClr val="FFFFFF"/>
                </a:highlight>
              </a:rPr>
              <a:t>Nous voudrions comprendre en quoi l'Allemagne traite la problématique du chômage différemment de la France, si ces stratégies sont efficaces en termes de croissance et </a:t>
            </a:r>
            <a:r>
              <a:rPr lang="en-GB" sz="1500">
                <a:solidFill>
                  <a:srgbClr val="0D405F"/>
                </a:solidFill>
                <a:highlight>
                  <a:srgbClr val="FFFFFF"/>
                </a:highlight>
              </a:rPr>
              <a:t>chômage</a:t>
            </a:r>
            <a:r>
              <a:rPr lang="en-GB" sz="1500">
                <a:solidFill>
                  <a:srgbClr val="0D405F"/>
                </a:solidFill>
                <a:highlight>
                  <a:srgbClr val="FFFFFF"/>
                </a:highlight>
              </a:rPr>
              <a:t>, et si ces pratiques sont applicables en France.</a:t>
            </a:r>
            <a:endParaRPr sz="1700">
              <a:highlight>
                <a:srgbClr val="FFFFFF"/>
              </a:highlight>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8. Annonce du plan </a:t>
            </a:r>
            <a:endParaRPr/>
          </a:p>
        </p:txBody>
      </p:sp>
      <p:sp>
        <p:nvSpPr>
          <p:cNvPr id="166" name="Google Shape;166;p36"/>
          <p:cNvSpPr txBox="1"/>
          <p:nvPr>
            <p:ph idx="1" type="body"/>
          </p:nvPr>
        </p:nvSpPr>
        <p:spPr>
          <a:xfrm>
            <a:off x="934075" y="1152475"/>
            <a:ext cx="7200000" cy="5157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1600"/>
              </a:spcAft>
              <a:buClr>
                <a:srgbClr val="6AA84F"/>
              </a:buClr>
              <a:buSzPts val="1800"/>
              <a:buChar char="✓"/>
            </a:pPr>
            <a:r>
              <a:rPr lang="en-GB"/>
              <a:t>Présenter les parties de son développement.</a:t>
            </a:r>
            <a:endParaRPr b="1" sz="1500">
              <a:solidFill>
                <a:srgbClr val="000000"/>
              </a:solidFill>
            </a:endParaRPr>
          </a:p>
        </p:txBody>
      </p:sp>
      <p:sp>
        <p:nvSpPr>
          <p:cNvPr id="167" name="Google Shape;167;p36"/>
          <p:cNvSpPr txBox="1"/>
          <p:nvPr/>
        </p:nvSpPr>
        <p:spPr>
          <a:xfrm>
            <a:off x="1022850" y="1903650"/>
            <a:ext cx="29655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500">
                <a:latin typeface="Open Sans"/>
                <a:ea typeface="Open Sans"/>
                <a:cs typeface="Open Sans"/>
                <a:sym typeface="Open Sans"/>
              </a:rPr>
              <a:t>Exemple d’annonce de plan </a:t>
            </a:r>
            <a:endParaRPr/>
          </a:p>
        </p:txBody>
      </p:sp>
      <p:sp>
        <p:nvSpPr>
          <p:cNvPr id="168" name="Google Shape;168;p36"/>
          <p:cNvSpPr txBox="1"/>
          <p:nvPr/>
        </p:nvSpPr>
        <p:spPr>
          <a:xfrm>
            <a:off x="934075" y="2419350"/>
            <a:ext cx="7200000" cy="2467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500">
                <a:solidFill>
                  <a:srgbClr val="0D405F"/>
                </a:solidFill>
                <a:highlight>
                  <a:srgbClr val="FFFFFF"/>
                </a:highlight>
              </a:rPr>
              <a:t>Nous verrons dans un premier temps qu'il est nécessaire d’établir l’état actuel du chômage et de la croissance en France ainsi qu'en Allemagne, afin de mettre en exergue les différences de traitement de ce phénomène (chapitre I). Nous devrons également tenter d’analyser les stratégies allemandes qui fonctionnent dans la résolution du problème du chômage et de la croissance (chapitre II), avant de finalement déterminer si elles pourraient être implantées en France au regard des ressources et infrastructures actuellement en place (chapitre III).</a:t>
            </a:r>
            <a:endParaRPr sz="1700">
              <a:highlight>
                <a:srgbClr val="FFFFFF"/>
              </a:highlight>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7"/>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Ressources recommandées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8"/>
          <p:cNvSpPr txBox="1"/>
          <p:nvPr>
            <p:ph type="title"/>
          </p:nvPr>
        </p:nvSpPr>
        <p:spPr>
          <a:xfrm>
            <a:off x="972000" y="3164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ressources de Scribbr</a:t>
            </a:r>
            <a:endParaRPr/>
          </a:p>
        </p:txBody>
      </p:sp>
      <p:sp>
        <p:nvSpPr>
          <p:cNvPr id="179" name="Google Shape;179;p38"/>
          <p:cNvSpPr txBox="1"/>
          <p:nvPr>
            <p:ph idx="1" type="body"/>
          </p:nvPr>
        </p:nvSpPr>
        <p:spPr>
          <a:xfrm>
            <a:off x="756200" y="1249600"/>
            <a:ext cx="6066900" cy="1720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Notre article sur l’introduction d’un mémoire</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Notre article sur la rédaction d’un mémoire</a:t>
            </a:r>
            <a:endParaRPr/>
          </a:p>
          <a:p>
            <a:pPr indent="-342900" lvl="0" marL="457200" rtl="0" algn="l">
              <a:lnSpc>
                <a:spcPct val="150000"/>
              </a:lnSpc>
              <a:spcBef>
                <a:spcPts val="0"/>
              </a:spcBef>
              <a:spcAft>
                <a:spcPts val="0"/>
              </a:spcAft>
              <a:buSzPts val="1800"/>
              <a:buChar char="●"/>
            </a:pPr>
            <a:r>
              <a:rPr lang="en-GB"/>
              <a:t>Notre service de </a:t>
            </a:r>
            <a:r>
              <a:rPr lang="en-GB" u="sng">
                <a:solidFill>
                  <a:schemeClr val="hlink"/>
                </a:solidFill>
                <a:hlinkClick r:id="rId5"/>
              </a:rPr>
              <a:t>correction</a:t>
            </a:r>
            <a:r>
              <a:rPr lang="en-GB"/>
              <a:t> et </a:t>
            </a:r>
            <a:r>
              <a:rPr lang="en-GB" u="sng">
                <a:solidFill>
                  <a:schemeClr val="hlink"/>
                </a:solidFill>
                <a:hlinkClick r:id="rId6"/>
              </a:rPr>
              <a:t>relecture</a:t>
            </a:r>
            <a:r>
              <a:rPr lang="en-GB"/>
              <a:t> pour le mémoire. </a:t>
            </a:r>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Salut</a:t>
            </a:r>
            <a:r>
              <a:rPr lang="en-GB"/>
              <a:t>, nous c’est Scribbr </a:t>
            </a:r>
            <a:r>
              <a:rPr lang="en-GB"/>
              <a:t>👋</a:t>
            </a:r>
            <a:endParaRPr/>
          </a:p>
        </p:txBody>
      </p:sp>
      <p:sp>
        <p:nvSpPr>
          <p:cNvPr id="185" name="Google Shape;185;p39"/>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Nous sommes une équipe de 60 personnes à Amsterdam, et nous travaillons en partenariat avec plus de 500 correcteurs indépendants à travers le monde pour aider les étudiants à obtenir leur diplôme et à devenir de meilleurs écrivains universitaires.</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Chaque jour, nous travaillons dur sur notre </a:t>
            </a:r>
            <a:r>
              <a:rPr lang="en-GB" sz="1400" u="sng">
                <a:solidFill>
                  <a:schemeClr val="hlink"/>
                </a:solidFill>
                <a:latin typeface="Arial"/>
                <a:ea typeface="Arial"/>
                <a:cs typeface="Arial"/>
                <a:sym typeface="Arial"/>
                <a:hlinkClick r:id="rId3"/>
              </a:rPr>
              <a:t>service de relecture et correction</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4"/>
              </a:rPr>
              <a:t>logiciel anti-plagiat,</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5"/>
              </a:rPr>
              <a:t>générateur de sources APA</a:t>
            </a:r>
            <a:r>
              <a:rPr lang="en-GB" sz="1400">
                <a:solidFill>
                  <a:srgbClr val="15204F"/>
                </a:solidFill>
                <a:latin typeface="Arial"/>
                <a:ea typeface="Arial"/>
                <a:cs typeface="Arial"/>
                <a:sym typeface="Arial"/>
              </a:rPr>
              <a:t> et nos </a:t>
            </a:r>
            <a:r>
              <a:rPr lang="en-GB" sz="1400" u="sng">
                <a:solidFill>
                  <a:schemeClr val="hlink"/>
                </a:solidFill>
                <a:latin typeface="Arial"/>
                <a:ea typeface="Arial"/>
                <a:cs typeface="Arial"/>
                <a:sym typeface="Arial"/>
                <a:hlinkClick r:id="rId6"/>
              </a:rPr>
              <a:t>ressources</a:t>
            </a:r>
            <a:r>
              <a:rPr lang="en-GB" sz="1400" u="sng">
                <a:solidFill>
                  <a:schemeClr val="hlink"/>
                </a:solidFill>
                <a:latin typeface="Arial"/>
                <a:ea typeface="Arial"/>
                <a:cs typeface="Arial"/>
                <a:sym typeface="Arial"/>
                <a:hlinkClick r:id="rId7"/>
              </a:rPr>
              <a:t> universitaires.</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Comment utiliser cette présentation ?</a:t>
            </a:r>
            <a:endParaRPr/>
          </a:p>
        </p:txBody>
      </p:sp>
      <p:sp>
        <p:nvSpPr>
          <p:cNvPr id="191" name="Google Shape;191;p40"/>
          <p:cNvSpPr txBox="1"/>
          <p:nvPr>
            <p:ph idx="1" type="body"/>
          </p:nvPr>
        </p:nvSpPr>
        <p:spPr>
          <a:xfrm>
            <a:off x="857875" y="1122875"/>
            <a:ext cx="7647600" cy="317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Cette présentation peut être librement utilisée pour éduquer les étudiants sur la rédaction du rapport de stage. Vous pouvez :</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afficher cette présentation dans un environnement de classe ;</a:t>
            </a:r>
            <a:endParaRPr sz="1400">
              <a:solidFill>
                <a:schemeClr val="dk2"/>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modifier ou supprimer des diapositives ;</a:t>
            </a:r>
            <a:endParaRPr sz="1400">
              <a:solidFill>
                <a:schemeClr val="dk2"/>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distribuer cette présentation sur papier ou dans des environnements d'étudiants privés (par exemple, Moodle, BlackBoard, Google Classroom, etc.).</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solidFill>
                  <a:srgbClr val="15204F"/>
                </a:solidFill>
                <a:latin typeface="Arial"/>
                <a:ea typeface="Arial"/>
                <a:cs typeface="Arial"/>
                <a:sym typeface="Arial"/>
              </a:rPr>
              <a:t>Merci de rendre hommage à Scribbr pour la création de cette ressource.</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Des questions ou des commentaires ? Ajoutez-les en dessous de l’article sur l’introduction de votre mémoire : </a:t>
            </a:r>
            <a:r>
              <a:rPr lang="en-GB" sz="1400" u="sng">
                <a:solidFill>
                  <a:schemeClr val="hlink"/>
                </a:solidFill>
                <a:latin typeface="Arial"/>
                <a:ea typeface="Arial"/>
                <a:cs typeface="Arial"/>
                <a:sym typeface="Arial"/>
                <a:hlinkClick r:id="rId3"/>
              </a:rPr>
              <a:t>https://www.scribbr.fr/memoire/introduction/</a:t>
            </a:r>
            <a:r>
              <a:rPr lang="en-GB" sz="1400">
                <a:solidFill>
                  <a:srgbClr val="000000"/>
                </a:solidFill>
                <a:latin typeface="Arial"/>
                <a:ea typeface="Arial"/>
                <a:cs typeface="Arial"/>
                <a:sym typeface="Arial"/>
              </a:rPr>
              <a:t> </a:t>
            </a:r>
            <a:endParaRPr sz="1400" u="sng">
              <a:solidFill>
                <a:srgbClr val="000000"/>
              </a:solidFill>
              <a:highlight>
                <a:srgbClr val="FFFF00"/>
              </a:highlight>
              <a:latin typeface="Arial"/>
              <a:ea typeface="Arial"/>
              <a:cs typeface="Arial"/>
              <a:sym typeface="Arial"/>
            </a:endParaRPr>
          </a:p>
          <a:p>
            <a:pPr indent="0" lvl="0" marL="0" rtl="0" algn="l">
              <a:spcBef>
                <a:spcPts val="0"/>
              </a:spcBef>
              <a:spcAft>
                <a:spcPts val="1600"/>
              </a:spcAft>
              <a:buNone/>
            </a:pPr>
            <a:r>
              <a:t/>
            </a:r>
            <a:endParaRPr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L’introduction d’un mémoire</a:t>
            </a:r>
            <a:endParaRPr/>
          </a:p>
        </p:txBody>
      </p:sp>
      <p:sp>
        <p:nvSpPr>
          <p:cNvPr id="79" name="Google Shape;79;p24"/>
          <p:cNvSpPr txBox="1"/>
          <p:nvPr>
            <p:ph idx="1" type="body"/>
          </p:nvPr>
        </p:nvSpPr>
        <p:spPr>
          <a:xfrm>
            <a:off x="3969725" y="1832200"/>
            <a:ext cx="4347900" cy="1783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a:highlight>
                  <a:srgbClr val="FFFFFF"/>
                </a:highlight>
              </a:rPr>
              <a:t>Elle doit présenter le sujet, le contexte du mémoire et </a:t>
            </a:r>
            <a:r>
              <a:rPr lang="en-GB">
                <a:highlight>
                  <a:srgbClr val="FFFFFF"/>
                </a:highlight>
              </a:rPr>
              <a:t>susciter</a:t>
            </a:r>
            <a:r>
              <a:rPr lang="en-GB">
                <a:highlight>
                  <a:srgbClr val="FFFFFF"/>
                </a:highlight>
              </a:rPr>
              <a:t> l’intérêt du lecteur en moins de deux pages. </a:t>
            </a:r>
            <a:endParaRPr>
              <a:solidFill>
                <a:srgbClr val="1B2B68"/>
              </a:solidFill>
              <a:highlight>
                <a:srgbClr val="FFFFFF"/>
              </a:highlight>
            </a:endParaRPr>
          </a:p>
          <a:p>
            <a:pPr indent="0" lvl="0" marL="0" rtl="0" algn="ctr">
              <a:lnSpc>
                <a:spcPct val="150000"/>
              </a:lnSpc>
              <a:spcBef>
                <a:spcPts val="1600"/>
              </a:spcBef>
              <a:spcAft>
                <a:spcPts val="1600"/>
              </a:spcAft>
              <a:buNone/>
            </a:pPr>
            <a:r>
              <a:t/>
            </a:r>
            <a:endParaRPr sz="1750">
              <a:solidFill>
                <a:srgbClr val="555555"/>
              </a:solidFill>
              <a:highlight>
                <a:srgbClr val="FFFFFF"/>
              </a:highlight>
            </a:endParaRPr>
          </a:p>
        </p:txBody>
      </p:sp>
      <p:pic>
        <p:nvPicPr>
          <p:cNvPr id="80" name="Google Shape;80;p24"/>
          <p:cNvPicPr preferRelativeResize="0"/>
          <p:nvPr/>
        </p:nvPicPr>
        <p:blipFill rotWithShape="1">
          <a:blip r:embed="rId3">
            <a:alphaModFix/>
          </a:blip>
          <a:srcRect b="12046" l="6603" r="48009" t="11611"/>
          <a:stretch/>
        </p:blipFill>
        <p:spPr>
          <a:xfrm rot="-512673">
            <a:off x="1413588" y="1684250"/>
            <a:ext cx="1939976" cy="252119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25"/>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Le but de l’introduction </a:t>
            </a:r>
            <a:endParaRPr/>
          </a:p>
        </p:txBody>
      </p:sp>
      <p:sp>
        <p:nvSpPr>
          <p:cNvPr id="86" name="Google Shape;86;p25"/>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Pourquoi est-elle primordiale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 but de l’introduction </a:t>
            </a:r>
            <a:endParaRPr/>
          </a:p>
        </p:txBody>
      </p:sp>
      <p:sp>
        <p:nvSpPr>
          <p:cNvPr id="92" name="Google Shape;92;p26"/>
          <p:cNvSpPr txBox="1"/>
          <p:nvPr/>
        </p:nvSpPr>
        <p:spPr>
          <a:xfrm>
            <a:off x="577500" y="1383575"/>
            <a:ext cx="8202600" cy="321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AA84F"/>
              </a:buClr>
              <a:buSzPts val="1800"/>
              <a:buFont typeface="Open Sans"/>
              <a:buChar char="✓"/>
            </a:pPr>
            <a:r>
              <a:rPr lang="en-GB" sz="1800">
                <a:solidFill>
                  <a:srgbClr val="1B2B68"/>
                </a:solidFill>
                <a:latin typeface="Open Sans"/>
                <a:ea typeface="Open Sans"/>
                <a:cs typeface="Open Sans"/>
                <a:sym typeface="Open Sans"/>
              </a:rPr>
              <a:t>Introduire le sujet du mémoire. </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rgbClr val="6AA84F"/>
              </a:buClr>
              <a:buSzPts val="1800"/>
              <a:buFont typeface="Open Sans"/>
              <a:buChar char="✓"/>
            </a:pPr>
            <a:r>
              <a:rPr lang="en-GB" sz="1800">
                <a:solidFill>
                  <a:srgbClr val="1B2B68"/>
                </a:solidFill>
                <a:latin typeface="Open Sans"/>
                <a:ea typeface="Open Sans"/>
                <a:cs typeface="Open Sans"/>
                <a:sym typeface="Open Sans"/>
              </a:rPr>
              <a:t>Exposer la problématique. </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rgbClr val="6AA84F"/>
              </a:buClr>
              <a:buSzPts val="1800"/>
              <a:buFont typeface="Open Sans"/>
              <a:buChar char="✓"/>
            </a:pPr>
            <a:r>
              <a:rPr lang="en-GB" sz="1800">
                <a:solidFill>
                  <a:srgbClr val="1B2B68"/>
                </a:solidFill>
                <a:latin typeface="Open Sans"/>
                <a:ea typeface="Open Sans"/>
                <a:cs typeface="Open Sans"/>
                <a:sym typeface="Open Sans"/>
              </a:rPr>
              <a:t>Susciter la curiosité du lecteur.</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rgbClr val="6AA84F"/>
              </a:buClr>
              <a:buSzPts val="1800"/>
              <a:buFont typeface="Open Sans"/>
              <a:buChar char="✓"/>
            </a:pPr>
            <a:r>
              <a:rPr lang="en-GB" sz="1800">
                <a:solidFill>
                  <a:srgbClr val="1B2B68"/>
                </a:solidFill>
                <a:latin typeface="Open Sans"/>
                <a:ea typeface="Open Sans"/>
                <a:cs typeface="Open Sans"/>
                <a:sym typeface="Open Sans"/>
              </a:rPr>
              <a:t>Annoncer le plan de </a:t>
            </a:r>
            <a:r>
              <a:rPr lang="en-GB" sz="1800">
                <a:solidFill>
                  <a:srgbClr val="1B2B68"/>
                </a:solidFill>
                <a:latin typeface="Open Sans"/>
                <a:ea typeface="Open Sans"/>
                <a:cs typeface="Open Sans"/>
                <a:sym typeface="Open Sans"/>
              </a:rPr>
              <a:t>développement</a:t>
            </a:r>
            <a:r>
              <a:rPr lang="en-GB" sz="1800">
                <a:solidFill>
                  <a:srgbClr val="1B2B68"/>
                </a:solidFill>
                <a:latin typeface="Open Sans"/>
                <a:ea typeface="Open Sans"/>
                <a:cs typeface="Open Sans"/>
                <a:sym typeface="Open Sans"/>
              </a:rPr>
              <a:t> du </a:t>
            </a:r>
            <a:r>
              <a:rPr lang="en-GB" sz="1800">
                <a:solidFill>
                  <a:srgbClr val="1B2B68"/>
                </a:solidFill>
                <a:latin typeface="Open Sans"/>
                <a:ea typeface="Open Sans"/>
                <a:cs typeface="Open Sans"/>
                <a:sym typeface="Open Sans"/>
              </a:rPr>
              <a:t>mémoire</a:t>
            </a:r>
            <a:r>
              <a:rPr lang="en-GB" sz="1800">
                <a:solidFill>
                  <a:srgbClr val="1B2B68"/>
                </a:solidFill>
                <a:latin typeface="Open Sans"/>
                <a:ea typeface="Open Sans"/>
                <a:cs typeface="Open Sans"/>
                <a:sym typeface="Open Sans"/>
              </a:rPr>
              <a:t>.</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rgbClr val="6AA84F"/>
              </a:buClr>
              <a:buSzPts val="1800"/>
              <a:buFont typeface="Open Sans"/>
              <a:buChar char="✓"/>
            </a:pPr>
            <a:r>
              <a:rPr lang="en-GB" sz="1800">
                <a:solidFill>
                  <a:srgbClr val="1B2B68"/>
                </a:solidFill>
                <a:latin typeface="Open Sans"/>
                <a:ea typeface="Open Sans"/>
                <a:cs typeface="Open Sans"/>
                <a:sym typeface="Open Sans"/>
              </a:rPr>
              <a:t>Prouver la pertinence du sujet.</a:t>
            </a:r>
            <a:endParaRPr sz="1800">
              <a:solidFill>
                <a:srgbClr val="1B2B68"/>
              </a:solidFill>
              <a:latin typeface="Open Sans"/>
              <a:ea typeface="Open Sans"/>
              <a:cs typeface="Open Sans"/>
              <a:sym typeface="Open Sans"/>
            </a:endParaRPr>
          </a:p>
          <a:p>
            <a:pPr indent="0" lvl="0" marL="0" rtl="0" algn="l">
              <a:spcBef>
                <a:spcPts val="1600"/>
              </a:spcBef>
              <a:spcAft>
                <a:spcPts val="0"/>
              </a:spcAft>
              <a:buNone/>
            </a:pPr>
            <a:r>
              <a:t/>
            </a:r>
            <a:endParaRPr sz="1800">
              <a:solidFill>
                <a:srgbClr val="1B2B68"/>
              </a:solidFill>
              <a:latin typeface="Open Sans"/>
              <a:ea typeface="Open Sans"/>
              <a:cs typeface="Open Sans"/>
              <a:sym typeface="Open Sans"/>
            </a:endParaRPr>
          </a:p>
          <a:p>
            <a:pPr indent="0" lvl="0" marL="0" rtl="0" algn="l">
              <a:spcBef>
                <a:spcPts val="1600"/>
              </a:spcBef>
              <a:spcAft>
                <a:spcPts val="1600"/>
              </a:spcAft>
              <a:buNone/>
            </a:pPr>
            <a:r>
              <a:t/>
            </a:r>
            <a:endParaRPr sz="1800">
              <a:solidFill>
                <a:srgbClr val="1B2B68"/>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7"/>
          <p:cNvSpPr txBox="1"/>
          <p:nvPr>
            <p:ph type="ctrTitle"/>
          </p:nvPr>
        </p:nvSpPr>
        <p:spPr>
          <a:xfrm>
            <a:off x="972000"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Les différentes parties</a:t>
            </a:r>
            <a:endParaRPr/>
          </a:p>
        </p:txBody>
      </p:sp>
      <p:sp>
        <p:nvSpPr>
          <p:cNvPr id="98" name="Google Shape;98;p27"/>
          <p:cNvSpPr txBox="1"/>
          <p:nvPr>
            <p:ph idx="1" type="subTitle"/>
          </p:nvPr>
        </p:nvSpPr>
        <p:spPr>
          <a:xfrm>
            <a:off x="972000" y="279717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Description du contenu de l’introduction d’un mémoire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parties de l’introduction</a:t>
            </a:r>
            <a:endParaRPr/>
          </a:p>
        </p:txBody>
      </p:sp>
      <p:sp>
        <p:nvSpPr>
          <p:cNvPr id="104" name="Google Shape;104;p28"/>
          <p:cNvSpPr txBox="1"/>
          <p:nvPr>
            <p:ph idx="1" type="body"/>
          </p:nvPr>
        </p:nvSpPr>
        <p:spPr>
          <a:xfrm>
            <a:off x="934075" y="1279900"/>
            <a:ext cx="72000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1B2B68"/>
              </a:buClr>
              <a:buSzPts val="1800"/>
              <a:buAutoNum type="arabicPeriod"/>
            </a:pPr>
            <a:r>
              <a:rPr lang="en-GB">
                <a:solidFill>
                  <a:srgbClr val="1B2B68"/>
                </a:solidFill>
                <a:highlight>
                  <a:srgbClr val="FFFFFF"/>
                </a:highlight>
              </a:rPr>
              <a:t>L’accroche</a:t>
            </a:r>
            <a:endParaRPr>
              <a:solidFill>
                <a:srgbClr val="1B2B68"/>
              </a:solidFill>
              <a:highlight>
                <a:srgbClr val="FFFFFF"/>
              </a:highlight>
            </a:endParaRPr>
          </a:p>
          <a:p>
            <a:pPr indent="-342900" lvl="0" marL="457200" rtl="0" algn="l">
              <a:lnSpc>
                <a:spcPct val="115000"/>
              </a:lnSpc>
              <a:spcBef>
                <a:spcPts val="0"/>
              </a:spcBef>
              <a:spcAft>
                <a:spcPts val="0"/>
              </a:spcAft>
              <a:buClr>
                <a:srgbClr val="1B2B68"/>
              </a:buClr>
              <a:buSzPts val="1800"/>
              <a:buAutoNum type="arabicPeriod"/>
            </a:pPr>
            <a:r>
              <a:rPr lang="en-GB">
                <a:solidFill>
                  <a:srgbClr val="1B2B68"/>
                </a:solidFill>
                <a:highlight>
                  <a:srgbClr val="FFFFFF"/>
                </a:highlight>
              </a:rPr>
              <a:t>La présentation du </a:t>
            </a:r>
            <a:r>
              <a:rPr lang="en-GB">
                <a:solidFill>
                  <a:srgbClr val="1B2B68"/>
                </a:solidFill>
                <a:highlight>
                  <a:srgbClr val="FFFFFF"/>
                </a:highlight>
                <a:uFill>
                  <a:noFill/>
                </a:uFill>
                <a:hlinkClick r:id="rId3"/>
              </a:rPr>
              <a:t>sujet</a:t>
            </a:r>
            <a:r>
              <a:rPr lang="en-GB">
                <a:solidFill>
                  <a:srgbClr val="1B2B68"/>
                </a:solidFill>
                <a:highlight>
                  <a:srgbClr val="FFFFFF"/>
                </a:highlight>
              </a:rPr>
              <a:t> </a:t>
            </a:r>
            <a:endParaRPr>
              <a:solidFill>
                <a:srgbClr val="1B2B68"/>
              </a:solidFill>
              <a:highlight>
                <a:srgbClr val="FFFFFF"/>
              </a:highlight>
            </a:endParaRPr>
          </a:p>
          <a:p>
            <a:pPr indent="-342900" lvl="0" marL="457200" rtl="0" algn="l">
              <a:lnSpc>
                <a:spcPct val="115000"/>
              </a:lnSpc>
              <a:spcBef>
                <a:spcPts val="0"/>
              </a:spcBef>
              <a:spcAft>
                <a:spcPts val="0"/>
              </a:spcAft>
              <a:buClr>
                <a:srgbClr val="1B2B68"/>
              </a:buClr>
              <a:buSzPts val="1800"/>
              <a:buAutoNum type="arabicPeriod"/>
            </a:pPr>
            <a:r>
              <a:rPr lang="en-GB">
                <a:highlight>
                  <a:srgbClr val="FFFFFF"/>
                </a:highlight>
              </a:rPr>
              <a:t>Les</a:t>
            </a:r>
            <a:r>
              <a:rPr lang="en-GB">
                <a:solidFill>
                  <a:srgbClr val="1B2B68"/>
                </a:solidFill>
                <a:highlight>
                  <a:srgbClr val="FFFFFF"/>
                </a:highlight>
              </a:rPr>
              <a:t> motivations personnelles </a:t>
            </a:r>
            <a:endParaRPr>
              <a:solidFill>
                <a:srgbClr val="1B2B68"/>
              </a:solidFill>
              <a:highlight>
                <a:srgbClr val="FFFFFF"/>
              </a:highlight>
            </a:endParaRPr>
          </a:p>
          <a:p>
            <a:pPr indent="-342900" lvl="0" marL="457200" rtl="0" algn="l">
              <a:lnSpc>
                <a:spcPct val="115000"/>
              </a:lnSpc>
              <a:spcBef>
                <a:spcPts val="0"/>
              </a:spcBef>
              <a:spcAft>
                <a:spcPts val="0"/>
              </a:spcAft>
              <a:buClr>
                <a:srgbClr val="1B2B68"/>
              </a:buClr>
              <a:buSzPts val="1800"/>
              <a:buAutoNum type="arabicPeriod"/>
            </a:pPr>
            <a:r>
              <a:rPr lang="en-GB">
                <a:solidFill>
                  <a:srgbClr val="1B2B68"/>
                </a:solidFill>
                <a:highlight>
                  <a:srgbClr val="FFFFFF"/>
                </a:highlight>
              </a:rPr>
              <a:t>Le cadre théorique de la recherche (facul</a:t>
            </a:r>
            <a:r>
              <a:rPr lang="en-GB">
                <a:highlight>
                  <a:srgbClr val="FFFFFF"/>
                </a:highlight>
              </a:rPr>
              <a:t>tatif</a:t>
            </a:r>
            <a:r>
              <a:rPr lang="en-GB">
                <a:solidFill>
                  <a:srgbClr val="1B2B68"/>
                </a:solidFill>
                <a:highlight>
                  <a:srgbClr val="FFFFFF"/>
                </a:highlight>
              </a:rPr>
              <a:t>)</a:t>
            </a:r>
            <a:endParaRPr>
              <a:solidFill>
                <a:srgbClr val="1B2B68"/>
              </a:solidFill>
              <a:highlight>
                <a:srgbClr val="FFFFFF"/>
              </a:highlight>
            </a:endParaRPr>
          </a:p>
          <a:p>
            <a:pPr indent="-342900" lvl="0" marL="457200" rtl="0" algn="l">
              <a:lnSpc>
                <a:spcPct val="115000"/>
              </a:lnSpc>
              <a:spcBef>
                <a:spcPts val="0"/>
              </a:spcBef>
              <a:spcAft>
                <a:spcPts val="0"/>
              </a:spcAft>
              <a:buClr>
                <a:srgbClr val="1B2B68"/>
              </a:buClr>
              <a:buSzPts val="1800"/>
              <a:buAutoNum type="arabicPeriod"/>
            </a:pPr>
            <a:r>
              <a:rPr lang="en-GB">
                <a:solidFill>
                  <a:srgbClr val="1B2B68"/>
                </a:solidFill>
                <a:highlight>
                  <a:srgbClr val="FFFFFF"/>
                </a:highlight>
              </a:rPr>
              <a:t>La </a:t>
            </a:r>
            <a:r>
              <a:rPr lang="en-GB">
                <a:solidFill>
                  <a:srgbClr val="1B2B68"/>
                </a:solidFill>
                <a:highlight>
                  <a:srgbClr val="FFFFFF"/>
                </a:highlight>
                <a:uFill>
                  <a:noFill/>
                </a:uFill>
                <a:hlinkClick r:id="rId4"/>
              </a:rPr>
              <a:t>problématique</a:t>
            </a:r>
            <a:endParaRPr>
              <a:solidFill>
                <a:srgbClr val="1B2B68"/>
              </a:solidFill>
              <a:highlight>
                <a:srgbClr val="FFFFFF"/>
              </a:highlight>
            </a:endParaRPr>
          </a:p>
          <a:p>
            <a:pPr indent="-342900" lvl="0" marL="457200" rtl="0" algn="l">
              <a:lnSpc>
                <a:spcPct val="115000"/>
              </a:lnSpc>
              <a:spcBef>
                <a:spcPts val="0"/>
              </a:spcBef>
              <a:spcAft>
                <a:spcPts val="0"/>
              </a:spcAft>
              <a:buClr>
                <a:srgbClr val="1B2B68"/>
              </a:buClr>
              <a:buSzPts val="1800"/>
              <a:buAutoNum type="arabicPeriod"/>
            </a:pPr>
            <a:r>
              <a:rPr lang="en-GB">
                <a:highlight>
                  <a:srgbClr val="FFFFFF"/>
                </a:highlight>
              </a:rPr>
              <a:t>La d</a:t>
            </a:r>
            <a:r>
              <a:rPr lang="en-GB">
                <a:solidFill>
                  <a:srgbClr val="1B2B68"/>
                </a:solidFill>
                <a:highlight>
                  <a:srgbClr val="FFFFFF"/>
                </a:highlight>
              </a:rPr>
              <a:t>émarche et la méthodologie de recherche</a:t>
            </a:r>
            <a:endParaRPr>
              <a:solidFill>
                <a:srgbClr val="1B2B68"/>
              </a:solidFill>
              <a:highlight>
                <a:srgbClr val="FFFFFF"/>
              </a:highlight>
            </a:endParaRPr>
          </a:p>
          <a:p>
            <a:pPr indent="-342900" lvl="0" marL="457200" rtl="0" algn="l">
              <a:lnSpc>
                <a:spcPct val="115000"/>
              </a:lnSpc>
              <a:spcBef>
                <a:spcPts val="0"/>
              </a:spcBef>
              <a:spcAft>
                <a:spcPts val="0"/>
              </a:spcAft>
              <a:buClr>
                <a:srgbClr val="1B2B68"/>
              </a:buClr>
              <a:buSzPts val="1800"/>
              <a:buAutoNum type="arabicPeriod"/>
            </a:pPr>
            <a:r>
              <a:rPr lang="en-GB">
                <a:solidFill>
                  <a:srgbClr val="1B2B68"/>
                </a:solidFill>
                <a:highlight>
                  <a:srgbClr val="FFFFFF"/>
                </a:highlight>
              </a:rPr>
              <a:t>L’objectif d’étude</a:t>
            </a:r>
            <a:endParaRPr>
              <a:solidFill>
                <a:srgbClr val="1B2B68"/>
              </a:solidFill>
              <a:highlight>
                <a:srgbClr val="FFFFFF"/>
              </a:highlight>
            </a:endParaRPr>
          </a:p>
          <a:p>
            <a:pPr indent="-342900" lvl="0" marL="457200" rtl="0" algn="l">
              <a:lnSpc>
                <a:spcPct val="115000"/>
              </a:lnSpc>
              <a:spcBef>
                <a:spcPts val="0"/>
              </a:spcBef>
              <a:spcAft>
                <a:spcPts val="0"/>
              </a:spcAft>
              <a:buClr>
                <a:srgbClr val="1B2B68"/>
              </a:buClr>
              <a:buSzPts val="1800"/>
              <a:buAutoNum type="arabicPeriod"/>
            </a:pPr>
            <a:r>
              <a:rPr lang="en-GB">
                <a:solidFill>
                  <a:srgbClr val="1B2B68"/>
                </a:solidFill>
                <a:highlight>
                  <a:srgbClr val="FFFFFF"/>
                </a:highlight>
              </a:rPr>
              <a:t>L’annonce du plan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9"/>
          <p:cNvSpPr txBox="1"/>
          <p:nvPr>
            <p:ph type="title"/>
          </p:nvPr>
        </p:nvSpPr>
        <p:spPr>
          <a:xfrm>
            <a:off x="972000" y="4079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Accroche</a:t>
            </a:r>
            <a:endParaRPr/>
          </a:p>
        </p:txBody>
      </p:sp>
      <p:sp>
        <p:nvSpPr>
          <p:cNvPr id="110" name="Google Shape;110;p29"/>
          <p:cNvSpPr txBox="1"/>
          <p:nvPr>
            <p:ph idx="1" type="body"/>
          </p:nvPr>
        </p:nvSpPr>
        <p:spPr>
          <a:xfrm>
            <a:off x="904750" y="1155250"/>
            <a:ext cx="7200000" cy="1157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6AA84F"/>
              </a:buClr>
              <a:buSzPts val="1800"/>
              <a:buChar char="✓"/>
            </a:pPr>
            <a:r>
              <a:rPr lang="en-GB"/>
              <a:t>Une citation, un événement d'actualité, une observation, une donnée statistique...</a:t>
            </a:r>
            <a:endParaRPr/>
          </a:p>
          <a:p>
            <a:pPr indent="0" lvl="0" marL="0" rtl="0" algn="l">
              <a:lnSpc>
                <a:spcPct val="150000"/>
              </a:lnSpc>
              <a:spcBef>
                <a:spcPts val="1600"/>
              </a:spcBef>
              <a:spcAft>
                <a:spcPts val="0"/>
              </a:spcAft>
              <a:buNone/>
            </a:pPr>
            <a:r>
              <a:t/>
            </a:r>
            <a:endParaRPr sz="1400"/>
          </a:p>
          <a:p>
            <a:pPr indent="0" lvl="0" marL="457200" rtl="0" algn="l">
              <a:lnSpc>
                <a:spcPct val="150000"/>
              </a:lnSpc>
              <a:spcBef>
                <a:spcPts val="1600"/>
              </a:spcBef>
              <a:spcAft>
                <a:spcPts val="1600"/>
              </a:spcAft>
              <a:buNone/>
            </a:pPr>
            <a:r>
              <a:t/>
            </a:r>
            <a:endParaRPr b="1" sz="1500">
              <a:solidFill>
                <a:srgbClr val="000000"/>
              </a:solidFill>
            </a:endParaRPr>
          </a:p>
        </p:txBody>
      </p:sp>
      <p:sp>
        <p:nvSpPr>
          <p:cNvPr id="111" name="Google Shape;111;p29"/>
          <p:cNvSpPr txBox="1"/>
          <p:nvPr/>
        </p:nvSpPr>
        <p:spPr>
          <a:xfrm>
            <a:off x="708300" y="2433775"/>
            <a:ext cx="4078800" cy="4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500">
                <a:latin typeface="Open Sans"/>
                <a:ea typeface="Open Sans"/>
                <a:cs typeface="Open Sans"/>
                <a:sym typeface="Open Sans"/>
              </a:rPr>
              <a:t>Exemple d’accroche (statistique)</a:t>
            </a:r>
            <a:endParaRPr/>
          </a:p>
        </p:txBody>
      </p:sp>
      <p:sp>
        <p:nvSpPr>
          <p:cNvPr id="112" name="Google Shape;112;p29"/>
          <p:cNvSpPr txBox="1"/>
          <p:nvPr/>
        </p:nvSpPr>
        <p:spPr>
          <a:xfrm>
            <a:off x="708300" y="2920375"/>
            <a:ext cx="7200000" cy="1655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highlight>
                  <a:srgbClr val="F3F3F3"/>
                </a:highlight>
                <a:latin typeface="Open Sans"/>
                <a:ea typeface="Open Sans"/>
                <a:cs typeface="Open Sans"/>
                <a:sym typeface="Open Sans"/>
              </a:rPr>
              <a:t>Le taux de chômage en France a atteint des records avant une légère baisse courant 2016, s'établissant à 3,73 millions de personnes sans aucune activité inscrites à Pôle emploi en avril 2017. Pendant le quinquennat de François Hollande, on a vu affluer 549 200 chômeurs supplémentaires alors que la promesse électorale était "d'inverser la courbe". Emmanuel Macron vise une </a:t>
            </a:r>
            <a:r>
              <a:rPr lang="en-GB">
                <a:highlight>
                  <a:srgbClr val="F3F3F3"/>
                </a:highlight>
                <a:latin typeface="Open Sans"/>
                <a:ea typeface="Open Sans"/>
                <a:cs typeface="Open Sans"/>
                <a:sym typeface="Open Sans"/>
              </a:rPr>
              <a:t>réduction</a:t>
            </a:r>
            <a:r>
              <a:rPr lang="en-GB">
                <a:highlight>
                  <a:srgbClr val="F3F3F3"/>
                </a:highlight>
                <a:latin typeface="Open Sans"/>
                <a:ea typeface="Open Sans"/>
                <a:cs typeface="Open Sans"/>
                <a:sym typeface="Open Sans"/>
              </a:rPr>
              <a:t> de 7 % d'ici 2022.</a:t>
            </a:r>
            <a:endParaRPr>
              <a:highlight>
                <a:srgbClr val="F3F3F3"/>
              </a:highlight>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30"/>
          <p:cNvSpPr txBox="1"/>
          <p:nvPr>
            <p:ph type="title"/>
          </p:nvPr>
        </p:nvSpPr>
        <p:spPr>
          <a:xfrm>
            <a:off x="934075" y="38627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Présentation du sujet </a:t>
            </a:r>
            <a:endParaRPr/>
          </a:p>
        </p:txBody>
      </p:sp>
      <p:sp>
        <p:nvSpPr>
          <p:cNvPr id="118" name="Google Shape;118;p30"/>
          <p:cNvSpPr txBox="1"/>
          <p:nvPr>
            <p:ph idx="1" type="body"/>
          </p:nvPr>
        </p:nvSpPr>
        <p:spPr>
          <a:xfrm>
            <a:off x="934075" y="1170950"/>
            <a:ext cx="7200000" cy="6363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1600"/>
              </a:spcAft>
              <a:buClr>
                <a:srgbClr val="6AA84F"/>
              </a:buClr>
              <a:buSzPts val="1800"/>
              <a:buChar char="✓"/>
            </a:pPr>
            <a:r>
              <a:rPr lang="en-GB"/>
              <a:t>Présenter le sujet de façon claire et précise. </a:t>
            </a:r>
            <a:endParaRPr b="1" sz="1500">
              <a:solidFill>
                <a:srgbClr val="000000"/>
              </a:solidFill>
            </a:endParaRPr>
          </a:p>
        </p:txBody>
      </p:sp>
      <p:sp>
        <p:nvSpPr>
          <p:cNvPr id="119" name="Google Shape;119;p30"/>
          <p:cNvSpPr txBox="1"/>
          <p:nvPr/>
        </p:nvSpPr>
        <p:spPr>
          <a:xfrm>
            <a:off x="620875" y="3426550"/>
            <a:ext cx="8286900" cy="1154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FF"/>
              </a:highlight>
              <a:latin typeface="Open Sans"/>
              <a:ea typeface="Open Sans"/>
              <a:cs typeface="Open Sans"/>
              <a:sym typeface="Open Sans"/>
            </a:endParaRPr>
          </a:p>
        </p:txBody>
      </p:sp>
      <p:sp>
        <p:nvSpPr>
          <p:cNvPr id="120" name="Google Shape;120;p30"/>
          <p:cNvSpPr txBox="1"/>
          <p:nvPr/>
        </p:nvSpPr>
        <p:spPr>
          <a:xfrm>
            <a:off x="708300" y="3072775"/>
            <a:ext cx="7200000" cy="120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highlight>
                  <a:srgbClr val="F3F3F3"/>
                </a:highlight>
                <a:latin typeface="Open Sans"/>
                <a:ea typeface="Open Sans"/>
                <a:cs typeface="Open Sans"/>
                <a:sym typeface="Open Sans"/>
              </a:rPr>
              <a:t>L’Allemagne a instauré de nouvelles pratiques, afin de réduire le taux de chômage et d'augmenter le taux de croissance. Il est ainsi pertinent de s’intéresser </a:t>
            </a:r>
            <a:r>
              <a:rPr lang="en-GB">
                <a:highlight>
                  <a:srgbClr val="D9EAD3"/>
                </a:highlight>
                <a:latin typeface="Open Sans"/>
                <a:ea typeface="Open Sans"/>
                <a:cs typeface="Open Sans"/>
                <a:sym typeface="Open Sans"/>
              </a:rPr>
              <a:t>aux pratiques de réduction du chômage en Allemagne et en France dans une étude comparative.</a:t>
            </a:r>
            <a:endParaRPr>
              <a:highlight>
                <a:srgbClr val="D9EAD3"/>
              </a:highlight>
              <a:latin typeface="Open Sans"/>
              <a:ea typeface="Open Sans"/>
              <a:cs typeface="Open Sans"/>
              <a:sym typeface="Open Sans"/>
            </a:endParaRPr>
          </a:p>
        </p:txBody>
      </p:sp>
      <p:sp>
        <p:nvSpPr>
          <p:cNvPr id="121" name="Google Shape;121;p30"/>
          <p:cNvSpPr txBox="1"/>
          <p:nvPr/>
        </p:nvSpPr>
        <p:spPr>
          <a:xfrm>
            <a:off x="708300" y="2652475"/>
            <a:ext cx="4054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500">
                <a:latin typeface="Open Sans"/>
                <a:ea typeface="Open Sans"/>
                <a:cs typeface="Open Sans"/>
                <a:sym typeface="Open Sans"/>
              </a:rPr>
              <a:t>Exemple d’une présentation de sujet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Motivations </a:t>
            </a:r>
            <a:endParaRPr/>
          </a:p>
        </p:txBody>
      </p:sp>
      <p:sp>
        <p:nvSpPr>
          <p:cNvPr id="127" name="Google Shape;127;p31"/>
          <p:cNvSpPr txBox="1"/>
          <p:nvPr>
            <p:ph idx="1" type="body"/>
          </p:nvPr>
        </p:nvSpPr>
        <p:spPr>
          <a:xfrm>
            <a:off x="934075" y="1326250"/>
            <a:ext cx="7200000" cy="7590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Expliquer les motivations qui ont amené à choisir ce thème de mémoire. </a:t>
            </a:r>
            <a:endParaRPr b="1" sz="1500">
              <a:solidFill>
                <a:srgbClr val="000000"/>
              </a:solidFill>
            </a:endParaRPr>
          </a:p>
          <a:p>
            <a:pPr indent="0" lvl="0" marL="0" rtl="0" algn="l">
              <a:lnSpc>
                <a:spcPct val="100000"/>
              </a:lnSpc>
              <a:spcBef>
                <a:spcPts val="1600"/>
              </a:spcBef>
              <a:spcAft>
                <a:spcPts val="1600"/>
              </a:spcAft>
              <a:buNone/>
            </a:pPr>
            <a:r>
              <a:rPr lang="en-GB"/>
              <a:t> </a:t>
            </a:r>
            <a:endParaRPr/>
          </a:p>
        </p:txBody>
      </p:sp>
      <p:sp>
        <p:nvSpPr>
          <p:cNvPr id="128" name="Google Shape;128;p31"/>
          <p:cNvSpPr txBox="1"/>
          <p:nvPr/>
        </p:nvSpPr>
        <p:spPr>
          <a:xfrm>
            <a:off x="718850" y="2571750"/>
            <a:ext cx="4274700" cy="4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500">
                <a:latin typeface="Open Sans"/>
                <a:ea typeface="Open Sans"/>
                <a:cs typeface="Open Sans"/>
                <a:sym typeface="Open Sans"/>
              </a:rPr>
              <a:t>Exemple de motivation </a:t>
            </a:r>
            <a:endParaRPr/>
          </a:p>
        </p:txBody>
      </p:sp>
      <p:sp>
        <p:nvSpPr>
          <p:cNvPr id="129" name="Google Shape;129;p31"/>
          <p:cNvSpPr txBox="1"/>
          <p:nvPr/>
        </p:nvSpPr>
        <p:spPr>
          <a:xfrm>
            <a:off x="671900" y="3030150"/>
            <a:ext cx="7462200" cy="176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highlight>
                  <a:srgbClr val="F3F3F3"/>
                </a:highlight>
                <a:latin typeface="Open Sans"/>
                <a:ea typeface="Open Sans"/>
                <a:cs typeface="Open Sans"/>
                <a:sym typeface="Open Sans"/>
              </a:rPr>
              <a:t>La relation entre le taux de chômage et la croissance est un thème traité en master à Sciences Po Toulouse. L'intervention de M. Dupont en mai 2017 lors d'une conférence sur le chômage et la croissance en Allemagne, a soulevé des questionnements qui m'ont interpellé et ont piqué mon intérêt face à la conjoncture actuelle en France sur ces thèmes.</a:t>
            </a:r>
            <a:endParaRPr>
              <a:highlight>
                <a:srgbClr val="D9EAD3"/>
              </a:highlight>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