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Work Sans"/>
      <p:regular r:id="rId28"/>
      <p:bold r:id="rId29"/>
      <p:italic r:id="rId30"/>
      <p:boldItalic r:id="rId31"/>
    </p:embeddedFont>
    <p:embeddedFont>
      <p:font typeface="Open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WorkSans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Work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WorkSans-boldItalic.fntdata"/><Relationship Id="rId30" Type="http://schemas.openxmlformats.org/officeDocument/2006/relationships/font" Target="fonts/WorkSans-italic.fntdata"/><Relationship Id="rId11" Type="http://schemas.openxmlformats.org/officeDocument/2006/relationships/slide" Target="slides/slide6.xml"/><Relationship Id="rId33" Type="http://schemas.openxmlformats.org/officeDocument/2006/relationships/font" Target="fonts/OpenSans-bold.fntdata"/><Relationship Id="rId10" Type="http://schemas.openxmlformats.org/officeDocument/2006/relationships/slide" Target="slides/slide5.xml"/><Relationship Id="rId32" Type="http://schemas.openxmlformats.org/officeDocument/2006/relationships/font" Target="fonts/OpenSans-regular.fntdata"/><Relationship Id="rId13" Type="http://schemas.openxmlformats.org/officeDocument/2006/relationships/slide" Target="slides/slide8.xml"/><Relationship Id="rId35" Type="http://schemas.openxmlformats.org/officeDocument/2006/relationships/font" Target="fonts/OpenSans-boldItalic.fntdata"/><Relationship Id="rId12" Type="http://schemas.openxmlformats.org/officeDocument/2006/relationships/slide" Target="slides/slide7.xml"/><Relationship Id="rId34" Type="http://schemas.openxmlformats.org/officeDocument/2006/relationships/font" Target="fonts/OpenSans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normes-apa/bibliographie-aux-normes-apa/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manuel-normes-apa/" TargetMode="External"/><Relationship Id="rId3" Type="http://schemas.openxmlformats.org/officeDocument/2006/relationships/hyperlink" Target="https://www.scribbr.fr/generateur-apa/#/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generateur-apa/#/" TargetMode="Externa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category/normes-apa/" TargetMode="External"/><Relationship Id="rId3" Type="http://schemas.openxmlformats.org/officeDocument/2006/relationships/hyperlink" Target="https://www.scribbr.fr/normes-apa/bibliographie-aux-normes-apa/" TargetMode="Externa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mla-citation/style-mla/" TargetMode="External"/><Relationship Id="rId3" Type="http://schemas.openxmlformats.org/officeDocument/2006/relationships/hyperlink" Target="https://www.scribbr.fr/citation-des-sources/exemples-citations-chicago/" TargetMode="External"/><Relationship Id="rId4" Type="http://schemas.openxmlformats.org/officeDocument/2006/relationships/hyperlink" Target="https://www.scribbr.fr/category/normes-apa/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category/normes-apa/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e89af7d6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e89af7d6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Consultez notre article complet ici 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https://www.scribbr.fr/normes-apa/bibliographie-aux-normes-apa/</a:t>
            </a: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7787645f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7787645f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7787645f2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7787645f2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7a388924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7a388924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7a388924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7a388924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highlight>
                  <a:srgbClr val="FFFFFF"/>
                </a:highlight>
              </a:rPr>
              <a:t>Pour plus d’informations sur la mise en page de la bibliographie, vous pouvez consulter notre article sur le manuel APA à télécharger :</a:t>
            </a:r>
            <a:r>
              <a:rPr lang="en-GB" sz="1200">
                <a:solidFill>
                  <a:srgbClr val="0D405F"/>
                </a:solidFill>
                <a:highlight>
                  <a:srgbClr val="FFFFFF"/>
                </a:highlight>
              </a:rPr>
              <a:t> </a:t>
            </a:r>
            <a:r>
              <a:rPr lang="en-GB" sz="1200" u="sng">
                <a:solidFill>
                  <a:schemeClr val="hlink"/>
                </a:solidFill>
                <a:highlight>
                  <a:srgbClr val="FFFFFF"/>
                </a:highlight>
                <a:hlinkClick r:id="rId2"/>
              </a:rPr>
              <a:t>https://www.scribbr.fr/manuel-normes-apa/</a:t>
            </a:r>
            <a:r>
              <a:rPr lang="en-GB" sz="1200">
                <a:solidFill>
                  <a:srgbClr val="0D405F"/>
                </a:solidFill>
                <a:highlight>
                  <a:srgbClr val="FFFFFF"/>
                </a:highlight>
              </a:rPr>
              <a:t> </a:t>
            </a:r>
            <a:endParaRPr sz="1200">
              <a:solidFill>
                <a:srgbClr val="0D405F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highlight>
                  <a:srgbClr val="FFFFFF"/>
                </a:highlight>
              </a:rPr>
              <a:t>Obtenir de l’aide grâce au générateur de sources APA Scribbr :</a:t>
            </a:r>
            <a:r>
              <a:rPr lang="en-GB" sz="1200">
                <a:solidFill>
                  <a:srgbClr val="0D405F"/>
                </a:solidFill>
                <a:highlight>
                  <a:srgbClr val="FFFFFF"/>
                </a:highlight>
              </a:rPr>
              <a:t> </a:t>
            </a:r>
            <a:r>
              <a:rPr lang="en-GB" sz="1200" u="sng">
                <a:solidFill>
                  <a:schemeClr val="hlink"/>
                </a:solidFill>
                <a:hlinkClick r:id="rId3"/>
              </a:rPr>
              <a:t>https://www.scribbr.fr/generateur-apa/#/</a:t>
            </a:r>
            <a:r>
              <a:rPr lang="en-GB" sz="1200">
                <a:solidFill>
                  <a:srgbClr val="0D405F"/>
                </a:solidFill>
              </a:rPr>
              <a:t> </a:t>
            </a:r>
            <a:endParaRPr sz="1200">
              <a:solidFill>
                <a:srgbClr val="0D405F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5e85014c2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5e85014c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7787645f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7787645f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GB" sz="1200">
                <a:highlight>
                  <a:srgbClr val="FFFFFF"/>
                </a:highlight>
              </a:rPr>
              <a:t>Assurez-vous que vous pouvez voir la règle en haut de la page (modifiez le paramètre sous l’onglet « Affichage » si vous ne le pouvez pas).</a:t>
            </a:r>
            <a:endParaRPr sz="1200"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GB" sz="1200">
                <a:highlight>
                  <a:srgbClr val="FFFFFF"/>
                </a:highlight>
              </a:rPr>
              <a:t>Sélectionnez tout le texte dans la bibliographie.</a:t>
            </a:r>
            <a:endParaRPr sz="1200"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GB" sz="1200">
                <a:highlight>
                  <a:srgbClr val="FFFFFF"/>
                </a:highlight>
              </a:rPr>
              <a:t>La règle affichera deux triangles et un carré. Faites glisser le triangle inférieur vers la droite, de 1,27 centimètre, pour faire l’indentation.</a:t>
            </a:r>
            <a:endParaRPr sz="12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6f5ab6d0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86f5ab6d0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>
                <a:highlight>
                  <a:srgbClr val="FFFFFF"/>
                </a:highlight>
              </a:rPr>
              <a:t>Microsoft Word considère une URL comme un seul mot et divisera toujours une URL longue sur plusieurs lignes. Cela laisse souvent beaucoup d’espace blanc.</a:t>
            </a:r>
            <a:endParaRPr sz="1200">
              <a:highlight>
                <a:srgbClr val="FFFFFF"/>
              </a:highlight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>
                <a:highlight>
                  <a:srgbClr val="FFFFFF"/>
                </a:highlight>
              </a:rPr>
              <a:t>Pour éviter cela, Word peut diviser l’URL après une barre oblique.</a:t>
            </a:r>
            <a:endParaRPr sz="1200">
              <a:highlight>
                <a:srgbClr val="FFFFFF"/>
              </a:highlight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>
                <a:highlight>
                  <a:srgbClr val="FFFFFF"/>
                </a:highlight>
              </a:rPr>
              <a:t>Placer le curseur après la barre oblique, puis en cliquant sur </a:t>
            </a:r>
            <a:r>
              <a:rPr lang="en-GB" sz="1200"/>
              <a:t>Insérer → Symbole → Autres symboles… → Caractères spéciaux</a:t>
            </a:r>
            <a:r>
              <a:rPr lang="en-GB" sz="1200">
                <a:highlight>
                  <a:srgbClr val="FFFFFF"/>
                </a:highlight>
              </a:rPr>
              <a:t>. Ajouter ensuite le caractère « </a:t>
            </a:r>
            <a:r>
              <a:rPr lang="en-GB" sz="1200"/>
              <a:t>Saut facultatif sans largeur</a:t>
            </a:r>
            <a:r>
              <a:rPr lang="en-GB" sz="1200">
                <a:highlight>
                  <a:srgbClr val="FFFFFF"/>
                </a:highlight>
              </a:rPr>
              <a:t> » ou tapez ALT + 8203.</a:t>
            </a:r>
            <a:endParaRPr sz="1200"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80139209e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80139209e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>
                <a:highlight>
                  <a:srgbClr val="FFFFFF"/>
                </a:highlight>
              </a:rPr>
              <a:t>S’assurer que les sources sont correctement alphabétisées, généralement en fonction du nom de famille de l’auteur. Word peut le faire automatiquement.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7ee1d1a3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7ee1d1a3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200">
                <a:latin typeface="Open Sans"/>
                <a:ea typeface="Open Sans"/>
                <a:cs typeface="Open Sans"/>
                <a:sym typeface="Open Sans"/>
              </a:rPr>
              <a:t>Scribbr a développé un générateur de sources APA pour vous aider avec votre bibliographie APA.  Plus d’informations sur le générateur de sources APA ici : </a:t>
            </a:r>
            <a:r>
              <a:rPr lang="en-GB" sz="1200" u="sng">
                <a:solidFill>
                  <a:schemeClr val="hlink"/>
                </a:solidFill>
                <a:hlinkClick r:id="rId2"/>
              </a:rPr>
              <a:t>https://www.scribbr.fr/generateur-apa/#/</a:t>
            </a:r>
            <a:r>
              <a:rPr lang="en-GB" sz="1200">
                <a:solidFill>
                  <a:srgbClr val="1B2B68"/>
                </a:solidFill>
              </a:rPr>
              <a:t> 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df3209e9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7df3209e9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df3209e9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df3209e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 bibliographie se situe à la fin du document, après la conclusion et juste avant les annexes.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Plus d’informations sur les normes APA ici 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https://www.scribbr.fr/category/normes-apa/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Plus d’informations sur la bibliographie ici 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https://www.scribbr.fr/normes-apa/bibliographie-aux-normes-apa/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df3209e9f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7df3209e9f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df3209e9f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df3209e9f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6ef070d52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6ef070d52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7ee1d1a3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7ee1d1a3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 styles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MLA</a:t>
            </a:r>
            <a:r>
              <a:rPr lang="en-GB"/>
              <a:t> et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Chicago</a:t>
            </a:r>
            <a:r>
              <a:rPr lang="en-GB"/>
              <a:t> représentent deux autres styles couramment utilisés. </a:t>
            </a:r>
            <a:endParaRPr sz="1200">
              <a:solidFill>
                <a:srgbClr val="0D405F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D405F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Plus d’informations ici :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https://www.scribbr.fr/category/normes-apa/</a:t>
            </a:r>
            <a:r>
              <a:rPr lang="en-GB"/>
              <a:t> </a:t>
            </a:r>
            <a:endParaRPr sz="1200">
              <a:solidFill>
                <a:srgbClr val="0D405F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df3209e9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df3209e9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df3209e9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df3209e9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7787645f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7787645f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Les sources citées ne doivent </a:t>
            </a:r>
            <a:r>
              <a:rPr lang="en-GB" sz="1200"/>
              <a:t>apparaître</a:t>
            </a:r>
            <a:r>
              <a:rPr lang="en-GB" sz="1200"/>
              <a:t> qu’une seule fois dans la bibliographie, même si l’étudiant y fait référence plusieurs fois dans son travail. 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Il ne faut pas mentionner les travaux classiques (exemple : la Bible), les communications personnelles (</a:t>
            </a:r>
            <a:r>
              <a:rPr lang="en-GB" sz="1200"/>
              <a:t>exemple : les </a:t>
            </a:r>
            <a:r>
              <a:rPr lang="en-GB" sz="1200"/>
              <a:t>e-mails, les conversations téléphoniques, les textos …), les sites Internet entiers (il faut citer l’URL directement dans le texte), et les connaissances communes (</a:t>
            </a:r>
            <a:r>
              <a:rPr lang="en-GB" sz="1200"/>
              <a:t>exemple : le c</a:t>
            </a:r>
            <a:r>
              <a:rPr lang="en-GB" sz="1200"/>
              <a:t>ode de la route).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5e85014c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5e85014c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7787645f2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7787645f2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Pour certaines sources comme les livres, seule l’année devra être mentionnée. Pour les articles de revue, la date devra indiquer le jour, le mois, et l’année de publication. 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Le</a:t>
            </a:r>
            <a:r>
              <a:rPr lang="en-GB" sz="1200"/>
              <a:t> titre est celui du livre ou de l’article.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La source est le nom de la revue, le volume, la plage de pages ou l’URL d’un site Internet.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C</a:t>
            </a:r>
            <a:r>
              <a:rPr lang="en-GB" sz="1200"/>
              <a:t>haque type de sources (livre, article, site, rapport) nécessite une présentation différente. Par exemple, la manière de citer un livre diffère de celle de citer une source Wikipédia.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D405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Pour en savoir plus :</a:t>
            </a:r>
            <a:r>
              <a:rPr lang="en-GB" sz="1200">
                <a:solidFill>
                  <a:srgbClr val="0D405F"/>
                </a:solidFill>
              </a:rPr>
              <a:t> </a:t>
            </a:r>
            <a:r>
              <a:rPr lang="en-GB" sz="1200" u="sng">
                <a:solidFill>
                  <a:schemeClr val="hlink"/>
                </a:solidFill>
                <a:hlinkClick r:id="rId2"/>
              </a:rPr>
              <a:t>https://www.scribbr.fr/category/normes-apa/</a:t>
            </a:r>
            <a:r>
              <a:rPr lang="en-GB" sz="1200">
                <a:solidFill>
                  <a:srgbClr val="0D405F"/>
                </a:solidFill>
              </a:rPr>
              <a:t> </a:t>
            </a:r>
            <a:endParaRPr sz="1200">
              <a:solidFill>
                <a:srgbClr val="0D405F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7787645f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7787645f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972008" y="7445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" type="body"/>
          </p:nvPr>
        </p:nvSpPr>
        <p:spPr>
          <a:xfrm>
            <a:off x="934075" y="1152475"/>
            <a:ext cx="324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11"/>
          <p:cNvSpPr txBox="1"/>
          <p:nvPr>
            <p:ph idx="2" type="body"/>
          </p:nvPr>
        </p:nvSpPr>
        <p:spPr>
          <a:xfrm>
            <a:off x="4894075" y="1152475"/>
            <a:ext cx="324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(dark)">
  <p:cSld name="TITLE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972000" y="555600"/>
            <a:ext cx="3240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972000" y="1389600"/>
            <a:ext cx="3240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 (dark)">
  <p:cSld name="ONE_COLUMN_TEX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/>
          <p:nvPr>
            <p:ph type="title"/>
          </p:nvPr>
        </p:nvSpPr>
        <p:spPr>
          <a:xfrm>
            <a:off x="972000" y="555600"/>
            <a:ext cx="3240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0" name="Google Shape;50;p15"/>
          <p:cNvSpPr txBox="1"/>
          <p:nvPr>
            <p:ph idx="1" type="body"/>
          </p:nvPr>
        </p:nvSpPr>
        <p:spPr>
          <a:xfrm>
            <a:off x="972000" y="1389600"/>
            <a:ext cx="3240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6"/>
          <p:cNvSpPr txBox="1"/>
          <p:nvPr>
            <p:ph type="title"/>
          </p:nvPr>
        </p:nvSpPr>
        <p:spPr>
          <a:xfrm>
            <a:off x="488100" y="1233175"/>
            <a:ext cx="36000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4" name="Google Shape;54;p1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1800"/>
              <a:buNone/>
              <a:defRPr>
                <a:solidFill>
                  <a:srgbClr val="707DA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5" name="Google Shape;55;p16"/>
          <p:cNvSpPr txBox="1"/>
          <p:nvPr>
            <p:ph idx="2" type="body"/>
          </p:nvPr>
        </p:nvSpPr>
        <p:spPr>
          <a:xfrm>
            <a:off x="5058000" y="724075"/>
            <a:ext cx="3600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/>
          <p:nvPr>
            <p:ph idx="1" type="body"/>
          </p:nvPr>
        </p:nvSpPr>
        <p:spPr>
          <a:xfrm>
            <a:off x="972000" y="4230575"/>
            <a:ext cx="54000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 (dark)">
  <p:cSld name="CAPTION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/>
          <p:nvPr>
            <p:ph idx="1" type="body"/>
          </p:nvPr>
        </p:nvSpPr>
        <p:spPr>
          <a:xfrm>
            <a:off x="972000" y="4230575"/>
            <a:ext cx="54000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/>
          <p:nvPr>
            <p:ph hasCustomPrompt="1" type="title"/>
          </p:nvPr>
        </p:nvSpPr>
        <p:spPr>
          <a:xfrm>
            <a:off x="972000" y="1106125"/>
            <a:ext cx="72000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2" name="Google Shape;62;p19"/>
          <p:cNvSpPr txBox="1"/>
          <p:nvPr>
            <p:ph idx="1" type="body"/>
          </p:nvPr>
        </p:nvSpPr>
        <p:spPr>
          <a:xfrm>
            <a:off x="972000" y="3152225"/>
            <a:ext cx="7200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1800"/>
              <a:buChar char="●"/>
              <a:defRPr>
                <a:solidFill>
                  <a:srgbClr val="707DA7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○"/>
              <a:defRPr>
                <a:solidFill>
                  <a:srgbClr val="707DA7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■"/>
              <a:defRPr>
                <a:solidFill>
                  <a:srgbClr val="707DA7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●"/>
              <a:defRPr>
                <a:solidFill>
                  <a:srgbClr val="707DA7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○"/>
              <a:defRPr>
                <a:solidFill>
                  <a:srgbClr val="707DA7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■"/>
              <a:defRPr>
                <a:solidFill>
                  <a:srgbClr val="707DA7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●"/>
              <a:defRPr>
                <a:solidFill>
                  <a:srgbClr val="707DA7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○"/>
              <a:defRPr>
                <a:solidFill>
                  <a:srgbClr val="707DA7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rgbClr val="707DA7"/>
              </a:buClr>
              <a:buSzPts val="1400"/>
              <a:buChar char="■"/>
              <a:defRPr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 (dark)">
  <p:cSld name="BIG_NUMB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0"/>
          <p:cNvSpPr txBox="1"/>
          <p:nvPr>
            <p:ph hasCustomPrompt="1" type="title"/>
          </p:nvPr>
        </p:nvSpPr>
        <p:spPr>
          <a:xfrm>
            <a:off x="972000" y="1106125"/>
            <a:ext cx="72000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20"/>
          <p:cNvSpPr txBox="1"/>
          <p:nvPr>
            <p:ph idx="1" type="body"/>
          </p:nvPr>
        </p:nvSpPr>
        <p:spPr>
          <a:xfrm>
            <a:off x="972000" y="3152225"/>
            <a:ext cx="7200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(dark)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972008" y="7445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(dark)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Scotty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ctrTitle"/>
          </p:nvPr>
        </p:nvSpPr>
        <p:spPr>
          <a:xfrm>
            <a:off x="732925" y="1545450"/>
            <a:ext cx="43200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16" name="Google Shape;1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0425" y="454775"/>
            <a:ext cx="3445475" cy="624455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"/>
          <p:cNvSpPr txBox="1"/>
          <p:nvPr>
            <p:ph idx="1" type="subTitle"/>
          </p:nvPr>
        </p:nvSpPr>
        <p:spPr>
          <a:xfrm rot="-449582">
            <a:off x="5658998" y="2283747"/>
            <a:ext cx="2861838" cy="501423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8" name="Google Shape;18;p4"/>
          <p:cNvSpPr txBox="1"/>
          <p:nvPr>
            <p:ph idx="2" type="subTitle"/>
          </p:nvPr>
        </p:nvSpPr>
        <p:spPr>
          <a:xfrm rot="-449892">
            <a:off x="5695787" y="2800290"/>
            <a:ext cx="2862175" cy="474779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972000" y="2150850"/>
            <a:ext cx="7200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(dark)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972000" y="2150850"/>
            <a:ext cx="7200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" type="body"/>
          </p:nvPr>
        </p:nvSpPr>
        <p:spPr>
          <a:xfrm>
            <a:off x="934075" y="1152475"/>
            <a:ext cx="720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 (dark)">
  <p:cSld name="TITLE_AND_BODY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934075" y="1152475"/>
            <a:ext cx="720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, title and body">
  <p:cSld name="TITLE_AND_BODY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idx="1" type="body"/>
          </p:nvPr>
        </p:nvSpPr>
        <p:spPr>
          <a:xfrm>
            <a:off x="934075" y="1536475"/>
            <a:ext cx="7200000" cy="30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type="title"/>
          </p:nvPr>
        </p:nvSpPr>
        <p:spPr>
          <a:xfrm>
            <a:off x="972000" y="7997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subTitle"/>
          </p:nvPr>
        </p:nvSpPr>
        <p:spPr>
          <a:xfrm>
            <a:off x="972000" y="445625"/>
            <a:ext cx="72000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, title and body 1">
  <p:cSld name="TITLE_AND_BODY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idx="1" type="body"/>
          </p:nvPr>
        </p:nvSpPr>
        <p:spPr>
          <a:xfrm>
            <a:off x="934075" y="1536475"/>
            <a:ext cx="7200000" cy="30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10"/>
          <p:cNvSpPr txBox="1"/>
          <p:nvPr>
            <p:ph type="title"/>
          </p:nvPr>
        </p:nvSpPr>
        <p:spPr>
          <a:xfrm>
            <a:off x="972000" y="7997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2" type="subTitle"/>
          </p:nvPr>
        </p:nvSpPr>
        <p:spPr>
          <a:xfrm>
            <a:off x="972000" y="445625"/>
            <a:ext cx="72000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23" Type="http://schemas.openxmlformats.org/officeDocument/2006/relationships/theme" Target="../theme/theme2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Open Sans"/>
              <a:buNone/>
              <a:defRPr b="1" sz="2800">
                <a:solidFill>
                  <a:srgbClr val="202F6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34075" y="1152475"/>
            <a:ext cx="7200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2B68"/>
              </a:buClr>
              <a:buSzPts val="1800"/>
              <a:buFont typeface="Open Sans"/>
              <a:buChar char="●"/>
              <a:defRPr sz="18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○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■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●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○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■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●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○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B2B68"/>
              </a:buClr>
              <a:buSzPts val="1400"/>
              <a:buFont typeface="Open Sans"/>
              <a:buChar char="■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scribbr.fr/normes-apa/bibliographie-aux-normes-apa/" TargetMode="External"/><Relationship Id="rId4" Type="http://schemas.openxmlformats.org/officeDocument/2006/relationships/hyperlink" Target="https://www.scribbr.fr/category/normes-apa/" TargetMode="External"/><Relationship Id="rId5" Type="http://schemas.openxmlformats.org/officeDocument/2006/relationships/hyperlink" Target="https://www.scribbr.fr/citation-des-sources/une-bibliographie/" TargetMode="External"/><Relationship Id="rId6" Type="http://schemas.openxmlformats.org/officeDocument/2006/relationships/hyperlink" Target="https://www.scribbr.fr/manuel-normes-apa/" TargetMode="External"/><Relationship Id="rId7" Type="http://schemas.openxmlformats.org/officeDocument/2006/relationships/hyperlink" Target="https://www.scribbr.fr/generateur-apa/" TargetMode="External"/><Relationship Id="rId8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scribbr.fr/relecture-correction/" TargetMode="External"/><Relationship Id="rId4" Type="http://schemas.openxmlformats.org/officeDocument/2006/relationships/hyperlink" Target="https://www.scribbr.fr/logiciel-anti-plagiat/" TargetMode="External"/><Relationship Id="rId5" Type="http://schemas.openxmlformats.org/officeDocument/2006/relationships/hyperlink" Target="https://www.scribbr.fr/generateur-apa/" TargetMode="External"/><Relationship Id="rId6" Type="http://schemas.openxmlformats.org/officeDocument/2006/relationships/hyperlink" Target="https://www.scribbr.fr/ressources/" TargetMode="External"/><Relationship Id="rId7" Type="http://schemas.openxmlformats.org/officeDocument/2006/relationships/hyperlink" Target="https://www.scribbr.fr/ressources/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scribbr.fr/normes-apa/bibliographie-aux-normes-apa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 txBox="1"/>
          <p:nvPr>
            <p:ph type="ctrTitle"/>
          </p:nvPr>
        </p:nvSpPr>
        <p:spPr>
          <a:xfrm>
            <a:off x="972008" y="7445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Bibliographie aux normes APA</a:t>
            </a:r>
            <a:endParaRPr/>
          </a:p>
        </p:txBody>
      </p:sp>
      <p:sp>
        <p:nvSpPr>
          <p:cNvPr id="73" name="Google Shape;73;p23"/>
          <p:cNvSpPr txBox="1"/>
          <p:nvPr>
            <p:ph idx="1" type="subTitle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Contenu et mise en page d’une bibliographie aux normes APA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2.2 Citer plusieurs auteurs </a:t>
            </a:r>
            <a:endParaRPr/>
          </a:p>
        </p:txBody>
      </p:sp>
      <p:sp>
        <p:nvSpPr>
          <p:cNvPr id="132" name="Google Shape;132;p32"/>
          <p:cNvSpPr txBox="1"/>
          <p:nvPr>
            <p:ph idx="1" type="body"/>
          </p:nvPr>
        </p:nvSpPr>
        <p:spPr>
          <a:xfrm>
            <a:off x="934075" y="1152475"/>
            <a:ext cx="7200000" cy="15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 2 à 19 auteurs :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/>
              <a:t>p</a:t>
            </a:r>
            <a:r>
              <a:rPr lang="en-GB"/>
              <a:t>lacer une virgule entre chacun des noms des auteurs 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/>
              <a:t>ajouter une esperluette (“&amp;”) avant le nom du dernier auteur.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810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D405F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32"/>
          <p:cNvSpPr txBox="1"/>
          <p:nvPr/>
        </p:nvSpPr>
        <p:spPr>
          <a:xfrm>
            <a:off x="1346550" y="2982350"/>
            <a:ext cx="6450900" cy="195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500">
                <a:solidFill>
                  <a:srgbClr val="0D405F"/>
                </a:solidFill>
                <a:highlight>
                  <a:srgbClr val="FFF2CC"/>
                </a:highlight>
                <a:latin typeface="Times"/>
                <a:ea typeface="Times"/>
                <a:cs typeface="Times"/>
                <a:sym typeface="Times"/>
              </a:rPr>
              <a:t>Mead, G., </a:t>
            </a:r>
            <a:r>
              <a:rPr b="1" lang="en-GB" sz="1500">
                <a:solidFill>
                  <a:srgbClr val="0D405F"/>
                </a:solidFill>
                <a:highlight>
                  <a:srgbClr val="FFF2CC"/>
                </a:highlight>
                <a:latin typeface="Times"/>
                <a:ea typeface="Times"/>
                <a:cs typeface="Times"/>
                <a:sym typeface="Times"/>
              </a:rPr>
              <a:t>&amp;</a:t>
            </a:r>
            <a:r>
              <a:rPr lang="en-GB" sz="1500">
                <a:solidFill>
                  <a:srgbClr val="0D405F"/>
                </a:solidFill>
                <a:highlight>
                  <a:srgbClr val="FFF2CC"/>
                </a:highlight>
                <a:latin typeface="Times"/>
                <a:ea typeface="Times"/>
                <a:cs typeface="Times"/>
                <a:sym typeface="Times"/>
              </a:rPr>
              <a:t> Whitehouse, J.</a:t>
            </a:r>
            <a:r>
              <a:rPr lang="en-GB" sz="1500">
                <a:solidFill>
                  <a:srgbClr val="0D405F"/>
                </a:solidFill>
                <a:highlight>
                  <a:schemeClr val="lt1"/>
                </a:highlight>
                <a:latin typeface="Times"/>
                <a:ea typeface="Times"/>
                <a:cs typeface="Times"/>
                <a:sym typeface="Times"/>
              </a:rPr>
              <a:t> (1986). Regular Review: Modern Management Of </a:t>
            </a:r>
            <a:br>
              <a:rPr lang="en-GB" sz="1500">
                <a:solidFill>
                  <a:srgbClr val="0D405F"/>
                </a:solidFill>
                <a:highlight>
                  <a:schemeClr val="lt1"/>
                </a:highlight>
                <a:latin typeface="Times"/>
                <a:ea typeface="Times"/>
                <a:cs typeface="Times"/>
                <a:sym typeface="Times"/>
              </a:rPr>
            </a:br>
            <a:r>
              <a:rPr lang="en-GB" sz="1500">
                <a:solidFill>
                  <a:srgbClr val="0D405F"/>
                </a:solidFill>
                <a:highlight>
                  <a:schemeClr val="lt1"/>
                </a:highlight>
                <a:latin typeface="Times"/>
                <a:ea typeface="Times"/>
                <a:cs typeface="Times"/>
                <a:sym typeface="Times"/>
              </a:rPr>
              <a:t>	Non-Hodgkin’s Lymphoma. </a:t>
            </a:r>
            <a:r>
              <a:rPr i="1" lang="en-GB" sz="1500">
                <a:solidFill>
                  <a:srgbClr val="0D405F"/>
                </a:solidFill>
                <a:highlight>
                  <a:schemeClr val="lt1"/>
                </a:highlight>
                <a:latin typeface="Times"/>
                <a:ea typeface="Times"/>
                <a:cs typeface="Times"/>
                <a:sym typeface="Times"/>
              </a:rPr>
              <a:t>British Medical Journal (Clinical Research </a:t>
            </a:r>
            <a:br>
              <a:rPr i="1" lang="en-GB" sz="1500">
                <a:solidFill>
                  <a:srgbClr val="0D405F"/>
                </a:solidFill>
                <a:highlight>
                  <a:schemeClr val="lt1"/>
                </a:highlight>
                <a:latin typeface="Times"/>
                <a:ea typeface="Times"/>
                <a:cs typeface="Times"/>
                <a:sym typeface="Times"/>
              </a:rPr>
            </a:br>
            <a:r>
              <a:rPr i="1" lang="en-GB" sz="1500">
                <a:solidFill>
                  <a:srgbClr val="0D405F"/>
                </a:solidFill>
                <a:highlight>
                  <a:schemeClr val="lt1"/>
                </a:highlight>
                <a:latin typeface="Times"/>
                <a:ea typeface="Times"/>
                <a:cs typeface="Times"/>
                <a:sym typeface="Times"/>
              </a:rPr>
              <a:t>	Edition), 293</a:t>
            </a:r>
            <a:r>
              <a:rPr lang="en-GB" sz="1500">
                <a:solidFill>
                  <a:srgbClr val="0D405F"/>
                </a:solidFill>
                <a:highlight>
                  <a:schemeClr val="lt1"/>
                </a:highlight>
                <a:latin typeface="Times"/>
                <a:ea typeface="Times"/>
                <a:cs typeface="Times"/>
                <a:sym typeface="Times"/>
              </a:rPr>
              <a:t>(6547), pp. 577-580. http://www.jstor.org/stable/29524395</a:t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2.3 Citer vingt auteurs ou plus</a:t>
            </a:r>
            <a:endParaRPr/>
          </a:p>
        </p:txBody>
      </p:sp>
      <p:sp>
        <p:nvSpPr>
          <p:cNvPr id="139" name="Google Shape;139;p33"/>
          <p:cNvSpPr txBox="1"/>
          <p:nvPr>
            <p:ph idx="1" type="body"/>
          </p:nvPr>
        </p:nvSpPr>
        <p:spPr>
          <a:xfrm>
            <a:off x="934075" y="1172625"/>
            <a:ext cx="7200000" cy="16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D405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GB" sz="1500">
                <a:solidFill>
                  <a:srgbClr val="1B2B68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GB">
                <a:solidFill>
                  <a:srgbClr val="1B2B68"/>
                </a:solidFill>
                <a:latin typeface="Arial"/>
                <a:ea typeface="Arial"/>
                <a:cs typeface="Arial"/>
                <a:sym typeface="Arial"/>
              </a:rPr>
              <a:t>Plus de 20 auteurs : </a:t>
            </a:r>
            <a:endParaRPr>
              <a:solidFill>
                <a:srgbClr val="1B2B6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B2B68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>
              <a:solidFill>
                <a:srgbClr val="1B2B6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Char char="✓"/>
            </a:pPr>
            <a:r>
              <a:rPr lang="en-GB">
                <a:solidFill>
                  <a:srgbClr val="1B2B6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Indiquer les 19 premiers auteurs suivis des ellipses « … », puis le nom du dernier auteur</a:t>
            </a:r>
            <a:r>
              <a:rPr lang="en-GB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140" name="Google Shape;140;p33"/>
          <p:cNvSpPr txBox="1"/>
          <p:nvPr/>
        </p:nvSpPr>
        <p:spPr>
          <a:xfrm>
            <a:off x="1642450" y="2996725"/>
            <a:ext cx="6517200" cy="1833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D405F"/>
                </a:solidFill>
                <a:highlight>
                  <a:srgbClr val="FFF2CC"/>
                </a:highlight>
                <a:latin typeface="Times"/>
                <a:ea typeface="Times"/>
                <a:cs typeface="Times"/>
                <a:sym typeface="Times"/>
              </a:rPr>
              <a:t>Miller, T. C., Brown, M. J., Wilson, G. L., Evans, B. B., Kelly, R. S., Turner, S. T., Lewis, F., Lee, L. H., Cox, G., Harris, H. L., Martin, P., Gonzalez, W. L., Hughes, W., Carter, D., Campbell, C., Baker, A. B., Flores, T., Gray, W. E., Green, G., </a:t>
            </a:r>
            <a:r>
              <a:rPr b="1" lang="en-GB" sz="1500">
                <a:solidFill>
                  <a:srgbClr val="0D405F"/>
                </a:solidFill>
                <a:highlight>
                  <a:srgbClr val="FFF2CC"/>
                </a:highlight>
                <a:latin typeface="Times"/>
                <a:ea typeface="Times"/>
                <a:cs typeface="Times"/>
                <a:sym typeface="Times"/>
              </a:rPr>
              <a:t>… </a:t>
            </a:r>
            <a:r>
              <a:rPr lang="en-GB" sz="1500">
                <a:solidFill>
                  <a:srgbClr val="0D405F"/>
                </a:solidFill>
                <a:highlight>
                  <a:srgbClr val="FFF2CC"/>
                </a:highlight>
                <a:latin typeface="Times"/>
                <a:ea typeface="Times"/>
                <a:cs typeface="Times"/>
                <a:sym typeface="Times"/>
              </a:rPr>
              <a:t>Nelson, T. P. </a:t>
            </a:r>
            <a:r>
              <a:rPr lang="en-GB" sz="1500">
                <a:solidFill>
                  <a:srgbClr val="0D405F"/>
                </a:solidFill>
                <a:highlight>
                  <a:srgbClr val="FFFFFF"/>
                </a:highlight>
                <a:latin typeface="Times"/>
                <a:ea typeface="Times"/>
                <a:cs typeface="Times"/>
                <a:sym typeface="Times"/>
              </a:rPr>
              <a:t>(2018). </a:t>
            </a:r>
            <a:r>
              <a:rPr lang="en-GB" sz="1500">
                <a:solidFill>
                  <a:srgbClr val="0D405F"/>
                </a:solidFill>
                <a:highlight>
                  <a:srgbClr val="FFFFFF"/>
                </a:highlight>
                <a:latin typeface="Times"/>
                <a:ea typeface="Times"/>
                <a:cs typeface="Times"/>
                <a:sym typeface="Times"/>
              </a:rPr>
              <a:t>T</a:t>
            </a:r>
            <a:r>
              <a:rPr lang="en-GB" sz="1500">
                <a:solidFill>
                  <a:srgbClr val="0D405F"/>
                </a:solidFill>
                <a:highlight>
                  <a:schemeClr val="lt1"/>
                </a:highlight>
                <a:latin typeface="Times"/>
                <a:ea typeface="Times"/>
                <a:cs typeface="Times"/>
                <a:sym typeface="Times"/>
              </a:rPr>
              <a:t>oward a comprehensive approach to the collection and analysis of pica substances, with emphasis on geophagic materials.</a:t>
            </a:r>
            <a:r>
              <a:rPr lang="en-GB" sz="1500">
                <a:solidFill>
                  <a:srgbClr val="0D405F"/>
                </a:solidFill>
                <a:highlight>
                  <a:schemeClr val="lt1"/>
                </a:highlight>
                <a:latin typeface="Times"/>
                <a:ea typeface="Times"/>
                <a:cs typeface="Times"/>
                <a:sym typeface="Times"/>
              </a:rPr>
              <a:t> </a:t>
            </a:r>
            <a:r>
              <a:rPr i="1" lang="en-GB" sz="1500">
                <a:solidFill>
                  <a:srgbClr val="0D405F"/>
                </a:solidFill>
                <a:highlight>
                  <a:schemeClr val="lt1"/>
                </a:highlight>
                <a:latin typeface="Times"/>
                <a:ea typeface="Times"/>
                <a:cs typeface="Times"/>
                <a:sym typeface="Times"/>
              </a:rPr>
              <a:t>PLoS One</a:t>
            </a:r>
            <a:r>
              <a:rPr lang="en-GB" sz="1500">
                <a:solidFill>
                  <a:srgbClr val="0D405F"/>
                </a:solidFill>
                <a:highlight>
                  <a:schemeClr val="lt1"/>
                </a:highlight>
                <a:latin typeface="Times"/>
                <a:ea typeface="Times"/>
                <a:cs typeface="Times"/>
                <a:sym typeface="Times"/>
              </a:rPr>
              <a:t>,</a:t>
            </a:r>
            <a:r>
              <a:rPr lang="en-GB" sz="1500">
                <a:solidFill>
                  <a:srgbClr val="0D405F"/>
                </a:solidFill>
                <a:highlight>
                  <a:schemeClr val="lt1"/>
                </a:highlight>
                <a:latin typeface="Times"/>
                <a:ea typeface="Times"/>
                <a:cs typeface="Times"/>
                <a:sym typeface="Times"/>
              </a:rPr>
              <a:t> </a:t>
            </a:r>
            <a:r>
              <a:rPr i="1" lang="en-GB" sz="1500">
                <a:solidFill>
                  <a:srgbClr val="0D405F"/>
                </a:solidFill>
                <a:highlight>
                  <a:schemeClr val="lt1"/>
                </a:highlight>
                <a:latin typeface="Times"/>
                <a:ea typeface="Times"/>
                <a:cs typeface="Times"/>
                <a:sym typeface="Times"/>
              </a:rPr>
              <a:t>3</a:t>
            </a:r>
            <a:r>
              <a:rPr lang="en-GB" sz="1500">
                <a:solidFill>
                  <a:srgbClr val="0D405F"/>
                </a:solidFill>
                <a:highlight>
                  <a:schemeClr val="lt1"/>
                </a:highlight>
                <a:latin typeface="Times"/>
                <a:ea typeface="Times"/>
                <a:cs typeface="Times"/>
                <a:sym typeface="Times"/>
              </a:rPr>
              <a:t>(9), pp. 44-56.</a:t>
            </a:r>
            <a:endParaRPr sz="1500">
              <a:solidFill>
                <a:srgbClr val="1B2B68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4"/>
          <p:cNvSpPr txBox="1"/>
          <p:nvPr>
            <p:ph type="ctrTitle"/>
          </p:nvPr>
        </p:nvSpPr>
        <p:spPr>
          <a:xfrm>
            <a:off x="972008" y="11306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Mise en page</a:t>
            </a:r>
            <a:endParaRPr/>
          </a:p>
        </p:txBody>
      </p:sp>
      <p:sp>
        <p:nvSpPr>
          <p:cNvPr id="146" name="Google Shape;146;p34"/>
          <p:cNvSpPr txBox="1"/>
          <p:nvPr>
            <p:ph idx="1" type="subTitle"/>
          </p:nvPr>
        </p:nvSpPr>
        <p:spPr>
          <a:xfrm>
            <a:off x="972000" y="32202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Mettre en page la </a:t>
            </a:r>
            <a:r>
              <a:rPr lang="en-GB"/>
              <a:t>bibliographie</a:t>
            </a:r>
            <a:r>
              <a:rPr lang="en-GB"/>
              <a:t> aux normes APA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5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GB"/>
              <a:t>Les dimensions à respecter</a:t>
            </a:r>
            <a:endParaRPr/>
          </a:p>
        </p:txBody>
      </p:sp>
      <p:sp>
        <p:nvSpPr>
          <p:cNvPr id="152" name="Google Shape;152;p35"/>
          <p:cNvSpPr txBox="1"/>
          <p:nvPr>
            <p:ph idx="1" type="body"/>
          </p:nvPr>
        </p:nvSpPr>
        <p:spPr>
          <a:xfrm>
            <a:off x="920700" y="1115400"/>
            <a:ext cx="7302600" cy="34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80000"/>
              </a:lnSpc>
              <a:spcBef>
                <a:spcPts val="80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Arial"/>
              <a:buChar char="✓"/>
            </a:pP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2,54 cm de marge à droite, gauche, en-haut et en-bas ;</a:t>
            </a:r>
            <a:endParaRPr>
              <a:solidFill>
                <a:srgbClr val="0D405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Arial"/>
              <a:buChar char="✓"/>
            </a:pP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police Times New Roman en 12 pt ;</a:t>
            </a:r>
            <a:endParaRPr>
              <a:solidFill>
                <a:srgbClr val="0D405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Arial"/>
              <a:buChar char="✓"/>
            </a:pP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« Bibliographie » comme titre centré ;</a:t>
            </a:r>
            <a:endParaRPr>
              <a:solidFill>
                <a:srgbClr val="0D405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Arial"/>
              <a:buChar char="✓"/>
            </a:pP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en-tête en haut à gauche avec le titre en majuscules ;</a:t>
            </a:r>
            <a:endParaRPr>
              <a:solidFill>
                <a:srgbClr val="0D405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Arial"/>
              <a:buChar char="✓"/>
            </a:pP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numéro des pages en haut à droite ;</a:t>
            </a:r>
            <a:endParaRPr>
              <a:solidFill>
                <a:srgbClr val="0D405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Arial"/>
              <a:buChar char="✓"/>
            </a:pP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double interligne entre les sources ;</a:t>
            </a:r>
            <a:endParaRPr>
              <a:solidFill>
                <a:srgbClr val="0D405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Arial"/>
              <a:buChar char="✓"/>
            </a:pP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1,27 cm d’indentation à partir de la seconde ligne.</a:t>
            </a:r>
            <a:endParaRPr>
              <a:solidFill>
                <a:srgbClr val="0D405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500"/>
              <a:t> 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6"/>
          <p:cNvSpPr txBox="1"/>
          <p:nvPr>
            <p:ph type="title"/>
          </p:nvPr>
        </p:nvSpPr>
        <p:spPr>
          <a:xfrm>
            <a:off x="934075" y="445025"/>
            <a:ext cx="7686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Exemple de mise en page aux normes APA</a:t>
            </a:r>
            <a:endParaRPr/>
          </a:p>
        </p:txBody>
      </p:sp>
      <p:pic>
        <p:nvPicPr>
          <p:cNvPr id="158" name="Google Shape;15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9725" y="1171700"/>
            <a:ext cx="6264562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7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</a:t>
            </a:r>
            <a:r>
              <a:rPr lang="en-GB"/>
              <a:t>. Instructions d’alignement sur Word</a:t>
            </a:r>
            <a:endParaRPr/>
          </a:p>
        </p:txBody>
      </p:sp>
      <p:sp>
        <p:nvSpPr>
          <p:cNvPr id="164" name="Google Shape;164;p37"/>
          <p:cNvSpPr txBox="1"/>
          <p:nvPr>
            <p:ph idx="1" type="body"/>
          </p:nvPr>
        </p:nvSpPr>
        <p:spPr>
          <a:xfrm>
            <a:off x="393775" y="1141675"/>
            <a:ext cx="328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Aligner une bibliographie sur Word 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Faire apparaître la règle en haut de la page. 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Sélectionner tout le texte dans la bibliographie.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Réaliser l’indentation.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3275" y="1357325"/>
            <a:ext cx="4427999" cy="3147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8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3. Division des URL sur Word </a:t>
            </a:r>
            <a:endParaRPr/>
          </a:p>
        </p:txBody>
      </p:sp>
      <p:sp>
        <p:nvSpPr>
          <p:cNvPr id="171" name="Google Shape;171;p38"/>
          <p:cNvSpPr txBox="1"/>
          <p:nvPr/>
        </p:nvSpPr>
        <p:spPr>
          <a:xfrm>
            <a:off x="838825" y="2214550"/>
            <a:ext cx="7655700" cy="1178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D405F"/>
              </a:solidFill>
              <a:highlight>
                <a:schemeClr val="lt1"/>
              </a:highlight>
            </a:endParaRPr>
          </a:p>
        </p:txBody>
      </p:sp>
      <p:sp>
        <p:nvSpPr>
          <p:cNvPr id="172" name="Google Shape;172;p38"/>
          <p:cNvSpPr txBox="1"/>
          <p:nvPr/>
        </p:nvSpPr>
        <p:spPr>
          <a:xfrm>
            <a:off x="838825" y="1325125"/>
            <a:ext cx="7778700" cy="31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80000"/>
              </a:lnSpc>
              <a:spcBef>
                <a:spcPts val="80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Arial"/>
              <a:buChar char="✓"/>
            </a:pPr>
            <a:r>
              <a:rPr b="1" lang="en-GB" sz="1800">
                <a:solidFill>
                  <a:srgbClr val="0D405F"/>
                </a:solidFill>
              </a:rPr>
              <a:t>Éviter les espaces blancs avant une URL</a:t>
            </a:r>
            <a:r>
              <a:rPr lang="en-GB" sz="1800">
                <a:solidFill>
                  <a:srgbClr val="0D405F"/>
                </a:solidFill>
              </a:rPr>
              <a:t> : </a:t>
            </a:r>
            <a:endParaRPr sz="1800">
              <a:solidFill>
                <a:srgbClr val="0D405F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D405F"/>
                </a:solidFill>
              </a:rPr>
              <a:t>Insérer → Symbole → Autres symboles… → Caractères spéciaux → </a:t>
            </a:r>
            <a:endParaRPr sz="1800">
              <a:solidFill>
                <a:srgbClr val="0D405F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D405F"/>
                </a:solidFill>
                <a:highlight>
                  <a:srgbClr val="FFFFFF"/>
                </a:highlight>
              </a:rPr>
              <a:t>Ajoutez  caractère « </a:t>
            </a:r>
            <a:r>
              <a:rPr lang="en-GB" sz="1800">
                <a:solidFill>
                  <a:srgbClr val="0D405F"/>
                </a:solidFill>
              </a:rPr>
              <a:t>Saut facultatif sans largeur</a:t>
            </a:r>
            <a:r>
              <a:rPr lang="en-GB" sz="1800">
                <a:solidFill>
                  <a:srgbClr val="0D405F"/>
                </a:solidFill>
                <a:highlight>
                  <a:srgbClr val="FFFFFF"/>
                </a:highlight>
              </a:rPr>
              <a:t> », ou tapez ALT + 8203.</a:t>
            </a:r>
            <a:endParaRPr sz="1800">
              <a:solidFill>
                <a:srgbClr val="0D405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D405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</p:txBody>
      </p:sp>
      <p:pic>
        <p:nvPicPr>
          <p:cNvPr id="173" name="Google Shape;17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8075" y="3097125"/>
            <a:ext cx="6360199" cy="8594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9"/>
          <p:cNvSpPr txBox="1"/>
          <p:nvPr>
            <p:ph type="title"/>
          </p:nvPr>
        </p:nvSpPr>
        <p:spPr>
          <a:xfrm>
            <a:off x="972000" y="4002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4. Alphabétisation</a:t>
            </a:r>
            <a:endParaRPr/>
          </a:p>
        </p:txBody>
      </p:sp>
      <p:sp>
        <p:nvSpPr>
          <p:cNvPr id="179" name="Google Shape;179;p39"/>
          <p:cNvSpPr txBox="1"/>
          <p:nvPr>
            <p:ph idx="1" type="body"/>
          </p:nvPr>
        </p:nvSpPr>
        <p:spPr>
          <a:xfrm>
            <a:off x="972000" y="1090575"/>
            <a:ext cx="7200000" cy="17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0D405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Arial"/>
              <a:buChar char="✓"/>
            </a:pP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’assurer que les sources sont correctement alphabétisées.</a:t>
            </a:r>
            <a:endParaRPr>
              <a:solidFill>
                <a:srgbClr val="0D405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D405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180" name="Google Shape;18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7488" y="2397075"/>
            <a:ext cx="4849013" cy="20321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0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5.</a:t>
            </a:r>
            <a:r>
              <a:rPr lang="en-GB"/>
              <a:t> Générateur de sources APA</a:t>
            </a:r>
            <a:endParaRPr/>
          </a:p>
        </p:txBody>
      </p:sp>
      <p:sp>
        <p:nvSpPr>
          <p:cNvPr id="186" name="Google Shape;186;p40"/>
          <p:cNvSpPr txBox="1"/>
          <p:nvPr>
            <p:ph idx="1" type="body"/>
          </p:nvPr>
        </p:nvSpPr>
        <p:spPr>
          <a:xfrm>
            <a:off x="717975" y="1198400"/>
            <a:ext cx="8207400" cy="20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Arial"/>
              <a:buChar char="✓"/>
            </a:pPr>
            <a:r>
              <a:rPr lang="en-GB"/>
              <a:t>Formulez vos sources avec APA en quelques cliques grâce au générateur de sources APA gratuit de Scribbr. </a:t>
            </a:r>
            <a:endParaRPr/>
          </a:p>
          <a:p>
            <a:pPr indent="0" lvl="0" marL="457200" rtl="0" algn="l">
              <a:lnSpc>
                <a:spcPct val="18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187" name="Google Shape;18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0912" y="2202300"/>
            <a:ext cx="4842173" cy="25546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1"/>
          <p:cNvSpPr txBox="1"/>
          <p:nvPr>
            <p:ph type="ctrTitle"/>
          </p:nvPr>
        </p:nvSpPr>
        <p:spPr>
          <a:xfrm>
            <a:off x="972000" y="1715700"/>
            <a:ext cx="7200000" cy="171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Ressources recommandées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4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Bibliographie aux normes APA</a:t>
            </a:r>
            <a:endParaRPr/>
          </a:p>
        </p:txBody>
      </p:sp>
      <p:sp>
        <p:nvSpPr>
          <p:cNvPr id="79" name="Google Shape;79;p24"/>
          <p:cNvSpPr txBox="1"/>
          <p:nvPr>
            <p:ph idx="1" type="body"/>
          </p:nvPr>
        </p:nvSpPr>
        <p:spPr>
          <a:xfrm>
            <a:off x="4254150" y="1649625"/>
            <a:ext cx="4509300" cy="21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B2B6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Une </a:t>
            </a:r>
            <a:r>
              <a:rPr lang="en-GB">
                <a:solidFill>
                  <a:srgbClr val="1B2B68"/>
                </a:solidFill>
                <a:latin typeface="Arial"/>
                <a:ea typeface="Arial"/>
                <a:cs typeface="Arial"/>
                <a:sym typeface="Arial"/>
              </a:rPr>
              <a:t>bibliographie aux normes APA </a:t>
            </a:r>
            <a:r>
              <a:rPr lang="en-GB">
                <a:solidFill>
                  <a:srgbClr val="1B2B6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est une section de votre travail académique où vous listez les sources utilisées selon des règles spécifiques.</a:t>
            </a:r>
            <a:endParaRPr>
              <a:solidFill>
                <a:srgbClr val="1B2B68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B2B68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50">
              <a:solidFill>
                <a:srgbClr val="555555"/>
              </a:solidFill>
              <a:highlight>
                <a:srgbClr val="FFFFFF"/>
              </a:highlight>
            </a:endParaRPr>
          </a:p>
        </p:txBody>
      </p:sp>
      <p:pic>
        <p:nvPicPr>
          <p:cNvPr id="80" name="Google Shape;80;p24"/>
          <p:cNvPicPr preferRelativeResize="0"/>
          <p:nvPr/>
        </p:nvPicPr>
        <p:blipFill rotWithShape="1">
          <a:blip r:embed="rId3">
            <a:alphaModFix/>
          </a:blip>
          <a:srcRect b="0" l="1352" r="1342" t="0"/>
          <a:stretch/>
        </p:blipFill>
        <p:spPr>
          <a:xfrm rot="-512686">
            <a:off x="158075" y="1590164"/>
            <a:ext cx="3853600" cy="2415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2"/>
          <p:cNvSpPr txBox="1"/>
          <p:nvPr>
            <p:ph type="title"/>
          </p:nvPr>
        </p:nvSpPr>
        <p:spPr>
          <a:xfrm>
            <a:off x="972000" y="3164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 ressources de Scribbr</a:t>
            </a:r>
            <a:endParaRPr/>
          </a:p>
        </p:txBody>
      </p:sp>
      <p:sp>
        <p:nvSpPr>
          <p:cNvPr id="198" name="Google Shape;198;p42"/>
          <p:cNvSpPr txBox="1"/>
          <p:nvPr>
            <p:ph idx="1" type="body"/>
          </p:nvPr>
        </p:nvSpPr>
        <p:spPr>
          <a:xfrm>
            <a:off x="547700" y="1138650"/>
            <a:ext cx="4513800" cy="33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chemeClr val="hlink"/>
                </a:solidFill>
                <a:hlinkClick r:id="rId3"/>
              </a:rPr>
              <a:t>Notre article sur la bibliographie aux normes APA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chemeClr val="hlink"/>
                </a:solidFill>
                <a:hlinkClick r:id="rId4"/>
              </a:rPr>
              <a:t>Notre article sur les normes APA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chemeClr val="hlink"/>
                </a:solidFill>
                <a:hlinkClick r:id="rId5"/>
              </a:rPr>
              <a:t>Notre article sur la bibliographie</a:t>
            </a:r>
            <a:r>
              <a:rPr lang="en-GB"/>
              <a:t>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Notre </a:t>
            </a:r>
            <a:r>
              <a:rPr lang="en-GB" u="sng">
                <a:solidFill>
                  <a:schemeClr val="hlink"/>
                </a:solidFill>
                <a:hlinkClick r:id="rId6"/>
              </a:rPr>
              <a:t>manuel</a:t>
            </a:r>
            <a:r>
              <a:rPr lang="en-GB"/>
              <a:t> et </a:t>
            </a:r>
            <a:r>
              <a:rPr lang="en-GB" u="sng">
                <a:solidFill>
                  <a:schemeClr val="hlink"/>
                </a:solidFill>
                <a:hlinkClick r:id="rId7"/>
              </a:rPr>
              <a:t>générateur</a:t>
            </a:r>
            <a:r>
              <a:rPr lang="en-GB"/>
              <a:t> sur les normes APA pour vous aider à citer vos sources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9" name="Google Shape;199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89225" y="889125"/>
            <a:ext cx="2996410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3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Salut</a:t>
            </a:r>
            <a:r>
              <a:rPr lang="en-GB"/>
              <a:t>, nous c’est Scribbr </a:t>
            </a:r>
            <a:r>
              <a:rPr lang="en-GB"/>
              <a:t>👋</a:t>
            </a:r>
            <a:endParaRPr/>
          </a:p>
        </p:txBody>
      </p:sp>
      <p:sp>
        <p:nvSpPr>
          <p:cNvPr id="205" name="Google Shape;205;p43"/>
          <p:cNvSpPr txBox="1"/>
          <p:nvPr>
            <p:ph idx="1" type="body"/>
          </p:nvPr>
        </p:nvSpPr>
        <p:spPr>
          <a:xfrm>
            <a:off x="934075" y="1368550"/>
            <a:ext cx="7200000" cy="32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Nous sommes une équipe de 60 personnes à Amsterdam, et nous travaillons en partenariat avec plus de 500 correcteurs indépendants à travers le monde pour aider les étudiants à obtenir leur diplôme et à devenir de meilleurs écrivains universitaires.</a:t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Chaque jour, nous travaillons dur sur notre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service de relecture et correction</a:t>
            </a: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logiciel anti-plagiat,</a:t>
            </a: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générateur de sources APA</a:t>
            </a: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 et nos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ressources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 universitaires.</a:t>
            </a:r>
            <a:endParaRPr sz="1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4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Comment utiliser cette présentation ?</a:t>
            </a:r>
            <a:endParaRPr/>
          </a:p>
        </p:txBody>
      </p:sp>
      <p:sp>
        <p:nvSpPr>
          <p:cNvPr id="211" name="Google Shape;211;p44"/>
          <p:cNvSpPr txBox="1"/>
          <p:nvPr>
            <p:ph idx="1" type="body"/>
          </p:nvPr>
        </p:nvSpPr>
        <p:spPr>
          <a:xfrm>
            <a:off x="857875" y="1152475"/>
            <a:ext cx="7647600" cy="36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Cette présentation peut être librement utilisée pour éduquer les étudiants sur la rédaction du rapport de stage. Vous pouvez :</a:t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✓"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afficher cette présentation dans un environnement de classe ;</a:t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✓"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modifier ou supprimer des diapositives ;</a:t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✓"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distribuer cette présentation sur papier ou dans des environnements d'étudiants privés (par exemple, Moodle, BlackBoard, Google Classroom, etc.).</a:t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Merci de rendre hommage à Scribbr pour la création de cette ressource.</a:t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Des questions ou des commentaires ? Ajoutez-les en dessous de l’article sur la bibliographie aux normes APA :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https://www.scribbr.fr/normes-apa/bibliographie-aux-normes-apa/</a:t>
            </a:r>
            <a:r>
              <a:rPr lang="en-GB" sz="1400">
                <a:solidFill>
                  <a:srgbClr val="1B2B6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rgbClr val="1B2B68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5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Qu’est-ce que les normes APA ? </a:t>
            </a:r>
            <a:endParaRPr/>
          </a:p>
        </p:txBody>
      </p:sp>
      <p:sp>
        <p:nvSpPr>
          <p:cNvPr id="86" name="Google Shape;86;p25"/>
          <p:cNvSpPr txBox="1"/>
          <p:nvPr>
            <p:ph idx="1" type="body"/>
          </p:nvPr>
        </p:nvSpPr>
        <p:spPr>
          <a:xfrm>
            <a:off x="835650" y="1737200"/>
            <a:ext cx="7082700" cy="31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405F"/>
              </a:buClr>
              <a:buSzPts val="1800"/>
              <a:buFont typeface="Arial"/>
              <a:buChar char="●"/>
            </a:pP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Les </a:t>
            </a:r>
            <a:r>
              <a:rPr lang="en-GB">
                <a:solidFill>
                  <a:srgbClr val="0D405F"/>
                </a:solidFill>
                <a:latin typeface="Arial"/>
                <a:ea typeface="Arial"/>
                <a:cs typeface="Arial"/>
                <a:sym typeface="Arial"/>
              </a:rPr>
              <a:t>normes APA</a:t>
            </a: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sont des </a:t>
            </a:r>
            <a:r>
              <a:rPr lang="en-GB">
                <a:solidFill>
                  <a:srgbClr val="0D405F"/>
                </a:solidFill>
                <a:latin typeface="Arial"/>
                <a:ea typeface="Arial"/>
                <a:cs typeface="Arial"/>
                <a:sym typeface="Arial"/>
              </a:rPr>
              <a:t>règles très précises</a:t>
            </a: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sur la manière dont il faut citer ses sources dans une </a:t>
            </a:r>
            <a:r>
              <a:rPr lang="en-GB">
                <a:solidFill>
                  <a:srgbClr val="0D405F"/>
                </a:solidFill>
                <a:latin typeface="Arial"/>
                <a:ea typeface="Arial"/>
                <a:cs typeface="Arial"/>
                <a:sym typeface="Arial"/>
              </a:rPr>
              <a:t>bibliographie (contenu, ordre, mise en page) et dans le texte</a:t>
            </a: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solidFill>
                <a:srgbClr val="0D405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405F"/>
              </a:buClr>
              <a:buSzPts val="1800"/>
              <a:buFont typeface="Arial"/>
              <a:buChar char="●"/>
            </a:pPr>
            <a:r>
              <a:rPr lang="en-GB">
                <a:solidFill>
                  <a:srgbClr val="0D405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Elles représentent l’un des styles de citation les plus courants.</a:t>
            </a:r>
            <a:endParaRPr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5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6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Sommaire</a:t>
            </a:r>
            <a:endParaRPr/>
          </a:p>
        </p:txBody>
      </p:sp>
      <p:sp>
        <p:nvSpPr>
          <p:cNvPr id="92" name="Google Shape;92;p26"/>
          <p:cNvSpPr txBox="1"/>
          <p:nvPr>
            <p:ph idx="1" type="body"/>
          </p:nvPr>
        </p:nvSpPr>
        <p:spPr>
          <a:xfrm>
            <a:off x="834675" y="1210450"/>
            <a:ext cx="6389700" cy="28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Le contenu d’une bibliographie aux normes APA 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Citer une source selon les normes APA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Mettre en page une bibliographie aux normes APA</a:t>
            </a:r>
            <a:endParaRPr/>
          </a:p>
          <a:p>
            <a:pPr indent="0" lvl="0" marL="457200" rtl="0" algn="l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7"/>
          <p:cNvSpPr txBox="1"/>
          <p:nvPr>
            <p:ph type="ctrTitle"/>
          </p:nvPr>
        </p:nvSpPr>
        <p:spPr>
          <a:xfrm>
            <a:off x="972008" y="11306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 contenu </a:t>
            </a:r>
            <a:endParaRPr/>
          </a:p>
        </p:txBody>
      </p:sp>
      <p:sp>
        <p:nvSpPr>
          <p:cNvPr id="98" name="Google Shape;98;p27"/>
          <p:cNvSpPr txBox="1"/>
          <p:nvPr>
            <p:ph idx="1" type="subTitle"/>
          </p:nvPr>
        </p:nvSpPr>
        <p:spPr>
          <a:xfrm>
            <a:off x="972000" y="32202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 </a:t>
            </a:r>
            <a:r>
              <a:rPr lang="en-GB"/>
              <a:t>éléments</a:t>
            </a:r>
            <a:r>
              <a:rPr lang="en-GB"/>
              <a:t> à mentionner dans une bibliographie aux normes APA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8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 </a:t>
            </a:r>
            <a:r>
              <a:rPr lang="en-GB"/>
              <a:t>éléments</a:t>
            </a:r>
            <a:r>
              <a:rPr lang="en-GB"/>
              <a:t> à mentionner </a:t>
            </a:r>
            <a:endParaRPr/>
          </a:p>
        </p:txBody>
      </p:sp>
      <p:sp>
        <p:nvSpPr>
          <p:cNvPr id="104" name="Google Shape;104;p28"/>
          <p:cNvSpPr txBox="1"/>
          <p:nvPr>
            <p:ph idx="1" type="body"/>
          </p:nvPr>
        </p:nvSpPr>
        <p:spPr>
          <a:xfrm>
            <a:off x="934075" y="1197650"/>
            <a:ext cx="3637800" cy="24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Mentionner : </a:t>
            </a:r>
            <a:endParaRPr sz="1500"/>
          </a:p>
          <a:p>
            <a:pPr indent="-3048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200"/>
              <a:buChar char="✓"/>
            </a:pPr>
            <a:r>
              <a:rPr lang="en-GB" sz="1500"/>
              <a:t>les sources utilisées (</a:t>
            </a:r>
            <a:r>
              <a:rPr lang="en-GB" sz="1500">
                <a:solidFill>
                  <a:srgbClr val="0D405F"/>
                </a:solidFill>
                <a:latin typeface="Arial"/>
                <a:ea typeface="Arial"/>
                <a:cs typeface="Arial"/>
                <a:sym typeface="Arial"/>
              </a:rPr>
              <a:t>livre, article, site, rapport</a:t>
            </a:r>
            <a:r>
              <a:rPr lang="en-GB" sz="1200">
                <a:solidFill>
                  <a:srgbClr val="0D405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GB" sz="1500"/>
              <a:t> ;  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500"/>
              <a:buChar char="✓"/>
            </a:pPr>
            <a:r>
              <a:rPr lang="en-GB" sz="1500"/>
              <a:t>l</a:t>
            </a:r>
            <a:r>
              <a:rPr lang="en-GB" sz="1500"/>
              <a:t>’identité de l’auteur (nom et initiale(s) du prénom) ; 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500"/>
              <a:buChar char="✓"/>
            </a:pPr>
            <a:r>
              <a:rPr lang="en-GB" sz="1500"/>
              <a:t>l</a:t>
            </a:r>
            <a:r>
              <a:rPr lang="en-GB" sz="1500"/>
              <a:t>a date de publication de la source ; 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500"/>
              <a:buChar char="✓"/>
            </a:pPr>
            <a:r>
              <a:rPr lang="en-GB" sz="1500"/>
              <a:t>l</a:t>
            </a:r>
            <a:r>
              <a:rPr lang="en-GB" sz="1500"/>
              <a:t>es références de la source. 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105" name="Google Shape;105;p28"/>
          <p:cNvSpPr txBox="1"/>
          <p:nvPr>
            <p:ph idx="1" type="body"/>
          </p:nvPr>
        </p:nvSpPr>
        <p:spPr>
          <a:xfrm>
            <a:off x="4992225" y="1197650"/>
            <a:ext cx="3856200" cy="23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N</a:t>
            </a:r>
            <a:r>
              <a:rPr lang="en-GB" sz="1500"/>
              <a:t>e</a:t>
            </a:r>
            <a:r>
              <a:rPr lang="en-GB" sz="1500"/>
              <a:t> pas mentionner : 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Times New Roman"/>
              <a:buChar char="✗"/>
            </a:pPr>
            <a:r>
              <a:rPr lang="en-GB" sz="1500"/>
              <a:t>les travaux classiques ;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✗"/>
            </a:pPr>
            <a:r>
              <a:rPr lang="en-GB" sz="1500"/>
              <a:t>l</a:t>
            </a:r>
            <a:r>
              <a:rPr lang="en-GB" sz="1500"/>
              <a:t>es communications personnelles</a:t>
            </a:r>
            <a:r>
              <a:rPr lang="en-GB" sz="1500"/>
              <a:t> ;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✗"/>
            </a:pPr>
            <a:r>
              <a:rPr lang="en-GB" sz="1500"/>
              <a:t>les sites Internet entiers ; 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✗"/>
            </a:pPr>
            <a:r>
              <a:rPr lang="en-GB" sz="1500"/>
              <a:t>les connaissances communes. </a:t>
            </a:r>
            <a:endParaRPr sz="1500"/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9"/>
          <p:cNvSpPr txBox="1"/>
          <p:nvPr>
            <p:ph type="ctrTitle"/>
          </p:nvPr>
        </p:nvSpPr>
        <p:spPr>
          <a:xfrm>
            <a:off x="972008" y="7445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Citer une source</a:t>
            </a:r>
            <a:endParaRPr/>
          </a:p>
        </p:txBody>
      </p:sp>
      <p:sp>
        <p:nvSpPr>
          <p:cNvPr id="111" name="Google Shape;111;p29"/>
          <p:cNvSpPr txBox="1"/>
          <p:nvPr>
            <p:ph idx="1" type="subTitle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En bibliographie selon les normes APA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0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1. Le format d’une </a:t>
            </a:r>
            <a:r>
              <a:rPr lang="en-GB"/>
              <a:t>référence</a:t>
            </a:r>
            <a:endParaRPr/>
          </a:p>
        </p:txBody>
      </p:sp>
      <p:sp>
        <p:nvSpPr>
          <p:cNvPr id="117" name="Google Shape;117;p30"/>
          <p:cNvSpPr txBox="1"/>
          <p:nvPr>
            <p:ph idx="1" type="body"/>
          </p:nvPr>
        </p:nvSpPr>
        <p:spPr>
          <a:xfrm>
            <a:off x="934075" y="1152475"/>
            <a:ext cx="7200000" cy="13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>
                <a:highlight>
                  <a:srgbClr val="FFF2CC"/>
                </a:highlight>
              </a:rPr>
              <a:t>Le ou les auteurs. </a:t>
            </a:r>
            <a:endParaRPr>
              <a:highlight>
                <a:srgbClr val="FFF2CC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>
                <a:highlight>
                  <a:srgbClr val="D9EAD3"/>
                </a:highlight>
              </a:rPr>
              <a:t>La date</a:t>
            </a:r>
            <a:r>
              <a:rPr lang="en-GB">
                <a:highlight>
                  <a:srgbClr val="D9EAD3"/>
                </a:highlight>
              </a:rPr>
              <a:t> de publication. </a:t>
            </a:r>
            <a:endParaRPr sz="100">
              <a:highlight>
                <a:srgbClr val="D9EAD3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>
                <a:highlight>
                  <a:srgbClr val="CFE2F3"/>
                </a:highlight>
              </a:rPr>
              <a:t>Le titre.</a:t>
            </a:r>
            <a:endParaRPr>
              <a:highlight>
                <a:srgbClr val="CFE2F3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>
                <a:highlight>
                  <a:srgbClr val="D9D2E9"/>
                </a:highlight>
              </a:rPr>
              <a:t>La source.</a:t>
            </a:r>
            <a:endParaRPr>
              <a:highlight>
                <a:srgbClr val="D9D2E9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700">
              <a:highlight>
                <a:srgbClr val="F6B26B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118" name="Google Shape;118;p30"/>
          <p:cNvSpPr txBox="1"/>
          <p:nvPr/>
        </p:nvSpPr>
        <p:spPr>
          <a:xfrm>
            <a:off x="1584175" y="3360575"/>
            <a:ext cx="5899800" cy="100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500">
                <a:solidFill>
                  <a:srgbClr val="0D405F"/>
                </a:solidFill>
                <a:highlight>
                  <a:srgbClr val="FFF2CC"/>
                </a:highlight>
                <a:latin typeface="Times"/>
                <a:ea typeface="Times"/>
                <a:cs typeface="Times"/>
                <a:sym typeface="Times"/>
              </a:rPr>
              <a:t>Juillard, C.</a:t>
            </a:r>
            <a:r>
              <a:rPr lang="en-GB" sz="1500">
                <a:solidFill>
                  <a:srgbClr val="0D405F"/>
                </a:solidFill>
                <a:highlight>
                  <a:srgbClr val="F1F1F1"/>
                </a:highlight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GB" sz="1500">
                <a:solidFill>
                  <a:srgbClr val="0D405F"/>
                </a:solidFill>
                <a:highlight>
                  <a:srgbClr val="D9EAD3"/>
                </a:highlight>
                <a:latin typeface="Times"/>
                <a:ea typeface="Times"/>
                <a:cs typeface="Times"/>
                <a:sym typeface="Times"/>
              </a:rPr>
              <a:t>(2019, 27 juin).</a:t>
            </a:r>
            <a:r>
              <a:rPr lang="en-GB" sz="1500">
                <a:solidFill>
                  <a:srgbClr val="0D405F"/>
                </a:solidFill>
                <a:highlight>
                  <a:srgbClr val="F1F1F1"/>
                </a:highlight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GB" sz="1500">
                <a:solidFill>
                  <a:srgbClr val="0D405F"/>
                </a:solidFill>
                <a:highlight>
                  <a:srgbClr val="CFE2F3"/>
                </a:highlight>
                <a:latin typeface="Times"/>
                <a:ea typeface="Times"/>
                <a:cs typeface="Times"/>
                <a:sym typeface="Times"/>
              </a:rPr>
              <a:t>Le langage, une pratique sociale. Éléments </a:t>
            </a:r>
            <a:br>
              <a:rPr lang="en-GB" sz="1500">
                <a:solidFill>
                  <a:srgbClr val="0D405F"/>
                </a:solidFill>
                <a:highlight>
                  <a:srgbClr val="CFE2F3"/>
                </a:highlight>
                <a:latin typeface="Times"/>
                <a:ea typeface="Times"/>
                <a:cs typeface="Times"/>
                <a:sym typeface="Times"/>
              </a:rPr>
            </a:br>
            <a:r>
              <a:rPr lang="en-GB" sz="1500">
                <a:solidFill>
                  <a:srgbClr val="0D405F"/>
                </a:solidFill>
                <a:highlight>
                  <a:srgbClr val="CFE2F3"/>
                </a:highlight>
                <a:latin typeface="Times"/>
                <a:ea typeface="Times"/>
                <a:cs typeface="Times"/>
                <a:sym typeface="Times"/>
              </a:rPr>
              <a:t>	d’une sociolinguistique politique. </a:t>
            </a:r>
            <a:r>
              <a:rPr i="1" lang="en-GB" sz="1500">
                <a:solidFill>
                  <a:srgbClr val="0D405F"/>
                </a:solidFill>
                <a:highlight>
                  <a:srgbClr val="D9D2E9"/>
                </a:highlight>
                <a:latin typeface="Times"/>
                <a:ea typeface="Times"/>
                <a:cs typeface="Times"/>
                <a:sym typeface="Times"/>
              </a:rPr>
              <a:t>Langage et Société</a:t>
            </a:r>
            <a:r>
              <a:rPr lang="en-GB" sz="1500">
                <a:solidFill>
                  <a:srgbClr val="0D405F"/>
                </a:solidFill>
                <a:highlight>
                  <a:srgbClr val="D9D2E9"/>
                </a:highlight>
                <a:latin typeface="Times"/>
                <a:ea typeface="Times"/>
                <a:cs typeface="Times"/>
                <a:sym typeface="Times"/>
              </a:rPr>
              <a:t>, </a:t>
            </a:r>
            <a:r>
              <a:rPr i="1" lang="en-GB" sz="1500">
                <a:solidFill>
                  <a:srgbClr val="0D405F"/>
                </a:solidFill>
                <a:highlight>
                  <a:srgbClr val="D9D2E9"/>
                </a:highlight>
                <a:latin typeface="Times"/>
                <a:ea typeface="Times"/>
                <a:cs typeface="Times"/>
                <a:sym typeface="Times"/>
              </a:rPr>
              <a:t>2</a:t>
            </a:r>
            <a:r>
              <a:rPr lang="en-GB" sz="1500">
                <a:solidFill>
                  <a:srgbClr val="0D405F"/>
                </a:solidFill>
                <a:highlight>
                  <a:srgbClr val="D9D2E9"/>
                </a:highlight>
                <a:latin typeface="Times"/>
                <a:ea typeface="Times"/>
                <a:cs typeface="Times"/>
                <a:sym typeface="Times"/>
              </a:rPr>
              <a:t>(3), pp. </a:t>
            </a:r>
            <a:br>
              <a:rPr lang="en-GB" sz="1500">
                <a:solidFill>
                  <a:srgbClr val="0D405F"/>
                </a:solidFill>
                <a:highlight>
                  <a:srgbClr val="D9D2E9"/>
                </a:highlight>
                <a:latin typeface="Times"/>
                <a:ea typeface="Times"/>
                <a:cs typeface="Times"/>
                <a:sym typeface="Times"/>
              </a:rPr>
            </a:br>
            <a:r>
              <a:rPr lang="en-GB" sz="1500">
                <a:solidFill>
                  <a:srgbClr val="0D405F"/>
                </a:solidFill>
                <a:highlight>
                  <a:srgbClr val="D9D2E9"/>
                </a:highlight>
                <a:latin typeface="Times"/>
                <a:ea typeface="Times"/>
                <a:cs typeface="Times"/>
                <a:sym typeface="Times"/>
              </a:rPr>
              <a:t>	167-170.	</a:t>
            </a:r>
            <a:endParaRPr>
              <a:highlight>
                <a:srgbClr val="D9D2E9"/>
              </a:highlight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19" name="Google Shape;119;p30"/>
          <p:cNvSpPr txBox="1"/>
          <p:nvPr>
            <p:ph idx="1" type="body"/>
          </p:nvPr>
        </p:nvSpPr>
        <p:spPr>
          <a:xfrm>
            <a:off x="934075" y="2818375"/>
            <a:ext cx="7200000" cy="36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300"/>
              <a:t>Exemple de </a:t>
            </a:r>
            <a:r>
              <a:rPr b="1" lang="en-GB" sz="1300"/>
              <a:t>référence</a:t>
            </a:r>
            <a:r>
              <a:rPr b="1" lang="en-GB" sz="1300"/>
              <a:t> d’un </a:t>
            </a:r>
            <a:r>
              <a:rPr b="1" lang="en-GB" sz="1300"/>
              <a:t>article</a:t>
            </a:r>
            <a:r>
              <a:rPr b="1" lang="en-GB" sz="1300"/>
              <a:t> de revue</a:t>
            </a:r>
            <a:endParaRPr b="1" sz="1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1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2.1 Citer un auteur </a:t>
            </a:r>
            <a:endParaRPr/>
          </a:p>
        </p:txBody>
      </p:sp>
      <p:sp>
        <p:nvSpPr>
          <p:cNvPr id="125" name="Google Shape;125;p31"/>
          <p:cNvSpPr txBox="1"/>
          <p:nvPr>
            <p:ph idx="1" type="body"/>
          </p:nvPr>
        </p:nvSpPr>
        <p:spPr>
          <a:xfrm>
            <a:off x="934075" y="950900"/>
            <a:ext cx="7200000" cy="23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Citer un seul auteur :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/>
              <a:t>nom de famille ;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/>
              <a:t>virgule ;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/>
              <a:t>initiale(s) du prénom ;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6AA84F"/>
              </a:buClr>
              <a:buSzPts val="1800"/>
              <a:buChar char="✓"/>
            </a:pPr>
            <a:r>
              <a:rPr lang="en-GB"/>
              <a:t>point.</a:t>
            </a:r>
            <a:endParaRPr sz="1500"/>
          </a:p>
        </p:txBody>
      </p:sp>
      <p:sp>
        <p:nvSpPr>
          <p:cNvPr id="126" name="Google Shape;126;p31"/>
          <p:cNvSpPr txBox="1"/>
          <p:nvPr/>
        </p:nvSpPr>
        <p:spPr>
          <a:xfrm>
            <a:off x="1038475" y="3306500"/>
            <a:ext cx="6991200" cy="1728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1B2B68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500">
                <a:solidFill>
                  <a:srgbClr val="0D405F"/>
                </a:solidFill>
                <a:highlight>
                  <a:srgbClr val="FFF2CC"/>
                </a:highlight>
                <a:latin typeface="Times"/>
                <a:ea typeface="Times"/>
                <a:cs typeface="Times"/>
                <a:sym typeface="Times"/>
              </a:rPr>
              <a:t>Bentham, G.</a:t>
            </a:r>
            <a:r>
              <a:rPr lang="en-GB" sz="1500">
                <a:solidFill>
                  <a:srgbClr val="0D405F"/>
                </a:solidFill>
                <a:highlight>
                  <a:schemeClr val="lt1"/>
                </a:highlight>
                <a:latin typeface="Times"/>
                <a:ea typeface="Times"/>
                <a:cs typeface="Times"/>
                <a:sym typeface="Times"/>
              </a:rPr>
              <a:t> (1996). Association Between Incidence Of Non-Hodgkin’s Lymphoma And </a:t>
            </a:r>
            <a:br>
              <a:rPr lang="en-GB" sz="1500">
                <a:solidFill>
                  <a:srgbClr val="0D405F"/>
                </a:solidFill>
                <a:highlight>
                  <a:schemeClr val="lt1"/>
                </a:highlight>
                <a:latin typeface="Times"/>
                <a:ea typeface="Times"/>
                <a:cs typeface="Times"/>
                <a:sym typeface="Times"/>
              </a:rPr>
            </a:br>
            <a:r>
              <a:rPr lang="en-GB" sz="1500">
                <a:solidFill>
                  <a:srgbClr val="0D405F"/>
                </a:solidFill>
                <a:highlight>
                  <a:schemeClr val="lt1"/>
                </a:highlight>
                <a:latin typeface="Times"/>
                <a:ea typeface="Times"/>
                <a:cs typeface="Times"/>
                <a:sym typeface="Times"/>
              </a:rPr>
              <a:t>	Solar Ultraviolet Radiation In England And Wales. </a:t>
            </a:r>
            <a:r>
              <a:rPr i="1" lang="en-GB" sz="1500">
                <a:solidFill>
                  <a:srgbClr val="0D405F"/>
                </a:solidFill>
                <a:highlight>
                  <a:schemeClr val="lt1"/>
                </a:highlight>
                <a:latin typeface="Times"/>
                <a:ea typeface="Times"/>
                <a:cs typeface="Times"/>
                <a:sym typeface="Times"/>
              </a:rPr>
              <a:t>BMJ: British Medical Journal</a:t>
            </a:r>
            <a:r>
              <a:rPr lang="en-GB" sz="1500">
                <a:solidFill>
                  <a:srgbClr val="0D405F"/>
                </a:solidFill>
                <a:highlight>
                  <a:schemeClr val="lt1"/>
                </a:highlight>
                <a:latin typeface="Times"/>
                <a:ea typeface="Times"/>
                <a:cs typeface="Times"/>
                <a:sym typeface="Times"/>
              </a:rPr>
              <a:t>, </a:t>
            </a:r>
            <a:br>
              <a:rPr lang="en-GB" sz="1500">
                <a:solidFill>
                  <a:srgbClr val="0D405F"/>
                </a:solidFill>
                <a:highlight>
                  <a:schemeClr val="lt1"/>
                </a:highlight>
                <a:latin typeface="Times"/>
                <a:ea typeface="Times"/>
                <a:cs typeface="Times"/>
                <a:sym typeface="Times"/>
              </a:rPr>
            </a:br>
            <a:r>
              <a:rPr lang="en-GB" sz="1500">
                <a:solidFill>
                  <a:srgbClr val="0D405F"/>
                </a:solidFill>
                <a:highlight>
                  <a:schemeClr val="lt1"/>
                </a:highlight>
                <a:latin typeface="Times"/>
                <a:ea typeface="Times"/>
                <a:cs typeface="Times"/>
                <a:sym typeface="Times"/>
              </a:rPr>
              <a:t>	</a:t>
            </a:r>
            <a:r>
              <a:rPr i="1" lang="en-GB" sz="1500">
                <a:solidFill>
                  <a:srgbClr val="0D405F"/>
                </a:solidFill>
                <a:highlight>
                  <a:schemeClr val="lt1"/>
                </a:highlight>
                <a:latin typeface="Times"/>
                <a:ea typeface="Times"/>
                <a:cs typeface="Times"/>
                <a:sym typeface="Times"/>
              </a:rPr>
              <a:t>312</a:t>
            </a:r>
            <a:r>
              <a:rPr lang="en-GB" sz="1500">
                <a:solidFill>
                  <a:srgbClr val="0D405F"/>
                </a:solidFill>
                <a:highlight>
                  <a:schemeClr val="lt1"/>
                </a:highlight>
                <a:latin typeface="Times"/>
                <a:ea typeface="Times"/>
                <a:cs typeface="Times"/>
                <a:sym typeface="Times"/>
              </a:rPr>
              <a:t>(</a:t>
            </a:r>
            <a:r>
              <a:rPr lang="en-GB" sz="1500">
                <a:solidFill>
                  <a:srgbClr val="0D405F"/>
                </a:solidFill>
                <a:highlight>
                  <a:schemeClr val="lt1"/>
                </a:highlight>
                <a:latin typeface="Times"/>
                <a:ea typeface="Times"/>
                <a:cs typeface="Times"/>
                <a:sym typeface="Times"/>
              </a:rPr>
              <a:t>7039), pp. 1128-1131. http://www.jstor.org/stable/29731519</a:t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cribbr">
  <a:themeElements>
    <a:clrScheme name="Simple Light">
      <a:dk1>
        <a:srgbClr val="202F66"/>
      </a:dk1>
      <a:lt1>
        <a:srgbClr val="FFFFFF"/>
      </a:lt1>
      <a:dk2>
        <a:srgbClr val="15204F"/>
      </a:dk2>
      <a:lt2>
        <a:srgbClr val="F9F9FB"/>
      </a:lt2>
      <a:accent1>
        <a:srgbClr val="FC5216"/>
      </a:accent1>
      <a:accent2>
        <a:srgbClr val="18CDBB"/>
      </a:accent2>
      <a:accent3>
        <a:srgbClr val="BE59BE"/>
      </a:accent3>
      <a:accent4>
        <a:srgbClr val="92C65A"/>
      </a:accent4>
      <a:accent5>
        <a:srgbClr val="FFC107"/>
      </a:accent5>
      <a:accent6>
        <a:srgbClr val="FF6562"/>
      </a:accent6>
      <a:hlink>
        <a:srgbClr val="1F80E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