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Work Sans"/>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WorkSans-bold.fntdata"/><Relationship Id="rId14" Type="http://schemas.openxmlformats.org/officeDocument/2006/relationships/slide" Target="slides/slide9.xml"/><Relationship Id="rId36" Type="http://schemas.openxmlformats.org/officeDocument/2006/relationships/font" Target="fonts/WorkSans-regular.fntdata"/><Relationship Id="rId17" Type="http://schemas.openxmlformats.org/officeDocument/2006/relationships/slide" Target="slides/slide12.xml"/><Relationship Id="rId39" Type="http://schemas.openxmlformats.org/officeDocument/2006/relationships/font" Target="fonts/WorkSans-boldItalic.fntdata"/><Relationship Id="rId16" Type="http://schemas.openxmlformats.org/officeDocument/2006/relationships/slide" Target="slides/slide11.xml"/><Relationship Id="rId38" Type="http://schemas.openxmlformats.org/officeDocument/2006/relationships/font" Target="fonts/Work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literature-review/"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hMGdwIhiwzU"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pOK1-H8Vafs" TargetMode="External"/><Relationship Id="rId3" Type="http://schemas.openxmlformats.org/officeDocument/2006/relationships/hyperlink" Target="https://www.scribbr.com/dissertation/theoretical-framework/"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cademic-essay/transition-sentences/" TargetMode="External"/><Relationship Id="rId3" Type="http://schemas.openxmlformats.org/officeDocument/2006/relationships/hyperlink" Target="https://www.scribbr.com/research-paper/topic-sentences/" TargetMode="External"/><Relationship Id="rId4" Type="http://schemas.openxmlformats.org/officeDocument/2006/relationships/hyperlink" Target="https://www.scribbr.com/apa-citation-generator/" TargetMode="External"/><Relationship Id="rId5" Type="http://schemas.openxmlformats.org/officeDocument/2006/relationships/hyperlink" Target="https://www.scribbr.com/mla-citation-generator/"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kAnKGuX7fs&amp;feature=youtu.be"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0KVJ0lj8rw"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research-process/research-problem/" TargetMode="External"/><Relationship Id="rId3" Type="http://schemas.openxmlformats.org/officeDocument/2006/relationships/hyperlink" Target="https://www.scribbr.com/research-process/research-question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These lecture slides are based on Scribbr’s Knowledge Base article “How to write a literature review,” which can be found here: </a:t>
            </a:r>
            <a:r>
              <a:rPr lang="en-GB" u="sng">
                <a:solidFill>
                  <a:schemeClr val="hlink"/>
                </a:solidFill>
                <a:hlinkClick r:id="rId2"/>
              </a:rPr>
              <a:t>https://www.scribbr.com/dissertation/literature-review/</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How to edit this presentation: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Click on “File” in the top-left corner.</a:t>
            </a:r>
            <a:endParaRPr/>
          </a:p>
          <a:p>
            <a:pPr indent="-298450" lvl="0" marL="457200" rtl="0" algn="l">
              <a:spcBef>
                <a:spcPts val="0"/>
              </a:spcBef>
              <a:spcAft>
                <a:spcPts val="0"/>
              </a:spcAft>
              <a:buSzPts val="1100"/>
              <a:buAutoNum type="arabicPeriod"/>
            </a:pPr>
            <a:r>
              <a:rPr lang="en-GB"/>
              <a:t>Click on “Make a copy”</a:t>
            </a:r>
            <a:endParaRPr/>
          </a:p>
          <a:p>
            <a:pPr indent="-298450" lvl="0" marL="457200" rtl="0" algn="l">
              <a:spcBef>
                <a:spcPts val="0"/>
              </a:spcBef>
              <a:spcAft>
                <a:spcPts val="0"/>
              </a:spcAft>
              <a:buSzPts val="1100"/>
              <a:buAutoNum type="arabicPeriod"/>
            </a:pPr>
            <a:r>
              <a:rPr lang="en-GB"/>
              <a:t>Select “Entire presentation”</a:t>
            </a:r>
            <a:endParaRPr/>
          </a:p>
          <a:p>
            <a:pPr indent="-298450" lvl="0" marL="457200" rtl="0" algn="l">
              <a:spcBef>
                <a:spcPts val="0"/>
              </a:spcBef>
              <a:spcAft>
                <a:spcPts val="0"/>
              </a:spcAft>
              <a:buSzPts val="1100"/>
              <a:buAutoNum type="arabicPeriod"/>
            </a:pPr>
            <a:r>
              <a:rPr lang="en-GB"/>
              <a:t>Save the presentation in your personal Google Drive.</a:t>
            </a:r>
            <a:endParaRPr/>
          </a:p>
          <a:p>
            <a:pPr indent="-298450" lvl="0" marL="457200" rtl="0" algn="l">
              <a:spcBef>
                <a:spcPts val="0"/>
              </a:spcBef>
              <a:spcAft>
                <a:spcPts val="0"/>
              </a:spcAft>
              <a:buSzPts val="1100"/>
              <a:buAutoNum type="arabicPeriod"/>
            </a:pPr>
            <a:r>
              <a:rPr lang="en-GB"/>
              <a:t>You can now edit the copy of this presentation!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eb899869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eb899869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There is a wide variety of research databases to search for relevant studies.</a:t>
            </a:r>
            <a:endParaRPr/>
          </a:p>
          <a:p>
            <a:pPr indent="-298450" lvl="0" marL="457200" rtl="0" algn="l">
              <a:spcBef>
                <a:spcPts val="0"/>
              </a:spcBef>
              <a:spcAft>
                <a:spcPts val="0"/>
              </a:spcAft>
              <a:buSzPts val="1100"/>
              <a:buChar char="●"/>
            </a:pPr>
            <a:r>
              <a:rPr lang="en-GB"/>
              <a:t>Search the library catalogue, but also try other major databases like Google Scholar and JSTOR.</a:t>
            </a:r>
            <a:endParaRPr/>
          </a:p>
          <a:p>
            <a:pPr indent="-298450" lvl="0" marL="457200" rtl="0" algn="l">
              <a:spcBef>
                <a:spcPts val="0"/>
              </a:spcBef>
              <a:spcAft>
                <a:spcPts val="0"/>
              </a:spcAft>
              <a:buSzPts val="1100"/>
              <a:buChar char="●"/>
            </a:pPr>
            <a:r>
              <a:rPr lang="en-GB"/>
              <a:t>Some databases are specialized in specific fields—Project Muse covers the humanities and social sciences, for example.</a:t>
            </a:r>
            <a:endParaRPr/>
          </a:p>
          <a:p>
            <a:pPr indent="-298450" lvl="0" marL="457200" rtl="0" algn="l">
              <a:spcBef>
                <a:spcPts val="0"/>
              </a:spcBef>
              <a:spcAft>
                <a:spcPts val="0"/>
              </a:spcAft>
              <a:buSzPts val="1100"/>
              <a:buChar char="●"/>
            </a:pPr>
            <a:r>
              <a:rPr lang="en-GB"/>
              <a:t>Try searching databases specialized in your field to find more relevant results.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eb899869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eb899869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There are a few tricks you can use to search efficiently. The first is using boolean operators.</a:t>
            </a:r>
            <a:endParaRPr/>
          </a:p>
          <a:p>
            <a:pPr indent="-298450" lvl="0" marL="457200" rtl="0" algn="l">
              <a:spcBef>
                <a:spcPts val="0"/>
              </a:spcBef>
              <a:spcAft>
                <a:spcPts val="0"/>
              </a:spcAft>
              <a:buSzPts val="1100"/>
              <a:buChar char="●"/>
            </a:pPr>
            <a:r>
              <a:rPr lang="en-GB"/>
              <a:t>These are capitalized terms like “AND,” “OR,” and “NOT” in your searches that allow you to exclude or require certain terms in the results.</a:t>
            </a:r>
            <a:endParaRPr/>
          </a:p>
          <a:p>
            <a:pPr indent="-298450" lvl="0" marL="457200" rtl="0" algn="l">
              <a:spcBef>
                <a:spcPts val="0"/>
              </a:spcBef>
              <a:spcAft>
                <a:spcPts val="0"/>
              </a:spcAft>
              <a:buSzPts val="1100"/>
              <a:buChar char="●"/>
            </a:pPr>
            <a:r>
              <a:rPr lang="en-GB"/>
              <a:t>For example, you might search for “apple NOT fruit” if you’re specifically looking for results about the tech company Apple.</a:t>
            </a:r>
            <a:endParaRPr/>
          </a:p>
          <a:p>
            <a:pPr indent="-298450" lvl="0" marL="457200" rtl="0" algn="l">
              <a:spcBef>
                <a:spcPts val="0"/>
              </a:spcBef>
              <a:spcAft>
                <a:spcPts val="0"/>
              </a:spcAft>
              <a:buSzPts val="1100"/>
              <a:buChar char="●"/>
            </a:pPr>
            <a:r>
              <a:rPr lang="en-GB"/>
              <a:t>To assess the usefulness of the sources you find, read their abstracts. These are short summaries of the content of an article that allow you to get an impression of them without spending a lot of time reading what may turn out to be an irrelevant article.</a:t>
            </a:r>
            <a:endParaRPr/>
          </a:p>
          <a:p>
            <a:pPr indent="-298450" lvl="0" marL="457200" rtl="0" algn="l">
              <a:spcBef>
                <a:spcPts val="0"/>
              </a:spcBef>
              <a:spcAft>
                <a:spcPts val="0"/>
              </a:spcAft>
              <a:buSzPts val="1100"/>
              <a:buChar char="●"/>
            </a:pPr>
            <a:r>
              <a:rPr lang="en-GB"/>
              <a:t>Once you’ve found an article that is useful, be sure to check what sources it cites. Reading the bibliography of an article might reveal additional sources to you.</a:t>
            </a:r>
            <a:endParaRPr/>
          </a:p>
          <a:p>
            <a:pPr indent="-298450" lvl="0" marL="457200" rtl="0" algn="l">
              <a:spcBef>
                <a:spcPts val="0"/>
              </a:spcBef>
              <a:spcAft>
                <a:spcPts val="0"/>
              </a:spcAft>
              <a:buSzPts val="1100"/>
              <a:buChar char="●"/>
            </a:pPr>
            <a:r>
              <a:rPr lang="en-GB"/>
              <a:t>In particular, look out for sources that are cited repeatedly in various articles; these are likely to be important and should not be missed.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f5dcdeb7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f5dcdeb7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Next, you need to evaluate your sources and decide which ones are most relevant to include.</a:t>
            </a:r>
            <a:endParaRPr/>
          </a:p>
          <a:p>
            <a:pPr indent="-298450" lvl="0" marL="457200" rtl="0" algn="l">
              <a:spcBef>
                <a:spcPts val="0"/>
              </a:spcBef>
              <a:spcAft>
                <a:spcPts val="0"/>
              </a:spcAft>
              <a:buSzPts val="1100"/>
              <a:buChar char="●"/>
            </a:pPr>
            <a:r>
              <a:rPr b="1" lang="en-GB"/>
              <a:t>Audience question: </a:t>
            </a:r>
            <a:r>
              <a:rPr lang="en-GB"/>
              <a:t>Once you’ve got some sources, what do you think are the important questions to ask about each source for evaluation purposes?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eb89986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eb89986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These are the kinds of questions to ask about each source: </a:t>
            </a:r>
            <a:endParaRPr/>
          </a:p>
          <a:p>
            <a:pPr indent="-298450" lvl="0" marL="457200" rtl="0" algn="l">
              <a:spcBef>
                <a:spcPts val="0"/>
              </a:spcBef>
              <a:spcAft>
                <a:spcPts val="0"/>
              </a:spcAft>
              <a:buSzPts val="1100"/>
              <a:buChar char="●"/>
            </a:pPr>
            <a:r>
              <a:rPr lang="en-GB"/>
              <a:t>What question is it asking, what are its key concepts, theories and methods, its results and conclusions?</a:t>
            </a:r>
            <a:endParaRPr/>
          </a:p>
          <a:p>
            <a:pPr indent="-298450" lvl="0" marL="457200" rtl="0" algn="l">
              <a:spcBef>
                <a:spcPts val="0"/>
              </a:spcBef>
              <a:spcAft>
                <a:spcPts val="0"/>
              </a:spcAft>
              <a:buSzPts val="1100"/>
              <a:buChar char="●"/>
            </a:pPr>
            <a:r>
              <a:rPr lang="en-GB"/>
              <a:t>How does it fit in with other research, and what are its key insights and arguments?</a:t>
            </a:r>
            <a:endParaRPr/>
          </a:p>
          <a:p>
            <a:pPr indent="-298450" lvl="0" marL="457200" rtl="0" algn="l">
              <a:spcBef>
                <a:spcPts val="0"/>
              </a:spcBef>
              <a:spcAft>
                <a:spcPts val="0"/>
              </a:spcAft>
              <a:buSzPts val="1100"/>
              <a:buChar char="●"/>
            </a:pPr>
            <a:r>
              <a:rPr lang="en-GB"/>
              <a:t>One of the most important things to consider is the quality of the research you’re looking at.</a:t>
            </a:r>
            <a:endParaRPr/>
          </a:p>
          <a:p>
            <a:pPr indent="-298450" lvl="0" marL="457200" rtl="0" algn="l">
              <a:spcBef>
                <a:spcPts val="0"/>
              </a:spcBef>
              <a:spcAft>
                <a:spcPts val="0"/>
              </a:spcAft>
              <a:buSzPts val="1100"/>
              <a:buChar char="●"/>
            </a:pPr>
            <a:r>
              <a:rPr lang="en-GB"/>
              <a:t>If the author acknowledges any particular strengths or weaknesses, pay attention to these.</a:t>
            </a:r>
            <a:endParaRPr/>
          </a:p>
          <a:p>
            <a:pPr indent="-298450" lvl="0" marL="457200" rtl="0" algn="l">
              <a:spcBef>
                <a:spcPts val="0"/>
              </a:spcBef>
              <a:spcAft>
                <a:spcPts val="0"/>
              </a:spcAft>
              <a:buSzPts val="1100"/>
              <a:buChar char="●"/>
            </a:pPr>
            <a:r>
              <a:rPr lang="en-GB"/>
              <a:t>But additionally, evaluate the research for yourself: Are there any problems with the research that the author doesn’t notice or acknowledge? Is there any pattern to which approaches tend to be the most successful?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eb899869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eb899869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At this stage, there is a lot of information to take in, and taking effective notes is important.</a:t>
            </a:r>
            <a:endParaRPr/>
          </a:p>
          <a:p>
            <a:pPr indent="-298450" lvl="0" marL="457200" rtl="0" algn="l">
              <a:spcBef>
                <a:spcPts val="0"/>
              </a:spcBef>
              <a:spcAft>
                <a:spcPts val="0"/>
              </a:spcAft>
              <a:buSzPts val="1100"/>
              <a:buChar char="●"/>
            </a:pPr>
            <a:r>
              <a:rPr lang="en-GB"/>
              <a:t>Copy down specific quotes that you might want to integrate into your review—it can be particularly useful to quote definitions of key concepts.</a:t>
            </a:r>
            <a:endParaRPr/>
          </a:p>
          <a:p>
            <a:pPr indent="-298450" lvl="0" marL="457200" rtl="0" algn="l">
              <a:spcBef>
                <a:spcPts val="0"/>
              </a:spcBef>
              <a:spcAft>
                <a:spcPts val="0"/>
              </a:spcAft>
              <a:buSzPts val="1100"/>
              <a:buChar char="●"/>
            </a:pPr>
            <a:r>
              <a:rPr lang="en-GB"/>
              <a:t>Paraphrase and summarize key points from each source you read.</a:t>
            </a:r>
            <a:endParaRPr/>
          </a:p>
          <a:p>
            <a:pPr indent="-298450" lvl="0" marL="457200" rtl="0" algn="l">
              <a:spcBef>
                <a:spcPts val="0"/>
              </a:spcBef>
              <a:spcAft>
                <a:spcPts val="0"/>
              </a:spcAft>
              <a:buSzPts val="1100"/>
              <a:buChar char="●"/>
            </a:pPr>
            <a:r>
              <a:rPr lang="en-GB"/>
              <a:t>Also k</a:t>
            </a:r>
            <a:r>
              <a:rPr lang="en-GB"/>
              <a:t>eep note of source information for your bibliography: Full information on each study including the author’s name, the title, the</a:t>
            </a:r>
            <a:r>
              <a:rPr lang="en-GB"/>
              <a:t> journal in which it was published</a:t>
            </a:r>
            <a:r>
              <a:rPr lang="en-GB"/>
              <a:t>, and the year of publication.</a:t>
            </a:r>
            <a:endParaRPr/>
          </a:p>
          <a:p>
            <a:pPr indent="-298450" lvl="0" marL="457200" rtl="0" algn="l">
              <a:spcBef>
                <a:spcPts val="0"/>
              </a:spcBef>
              <a:spcAft>
                <a:spcPts val="0"/>
              </a:spcAft>
              <a:buSzPts val="1100"/>
              <a:buChar char="●"/>
            </a:pPr>
            <a:r>
              <a:rPr lang="en-GB"/>
              <a:t>It’s essential to note down the page numbers where each quote or paraphrase can be found, as you’ll need these for your citations.</a:t>
            </a:r>
            <a:endParaRPr/>
          </a:p>
          <a:p>
            <a:pPr indent="-298450" lvl="0" marL="457200" rtl="0" algn="l">
              <a:spcBef>
                <a:spcPts val="0"/>
              </a:spcBef>
              <a:spcAft>
                <a:spcPts val="0"/>
              </a:spcAft>
              <a:buSzPts val="1100"/>
              <a:buChar char="●"/>
            </a:pPr>
            <a:r>
              <a:rPr lang="en-GB"/>
              <a:t>Keeping effective notes at this stage will make the writing process a lot smoother.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f5dcdeb7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f5dcdeb7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Now you want to start thinking about what your evaluation of the relevant sources reveals.</a:t>
            </a:r>
            <a:endParaRPr/>
          </a:p>
          <a:p>
            <a:pPr indent="-298450" lvl="0" marL="457200" rtl="0" algn="l">
              <a:spcBef>
                <a:spcPts val="0"/>
              </a:spcBef>
              <a:spcAft>
                <a:spcPts val="0"/>
              </a:spcAft>
              <a:buSzPts val="1100"/>
              <a:buChar char="●"/>
            </a:pPr>
            <a:r>
              <a:rPr lang="en-GB"/>
              <a:t>You’re looking for identifiable trends in the literature: Themes that come up often, ongoing debates, and gaps in the research.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eb899869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eb899869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When you encounter disagreements between different scholars, consider whether the issue they disagree on seems resolved or merits further investigation.</a:t>
            </a:r>
            <a:endParaRPr/>
          </a:p>
          <a:p>
            <a:pPr indent="-298450" lvl="0" marL="457200" rtl="0" algn="l">
              <a:spcBef>
                <a:spcPts val="0"/>
              </a:spcBef>
              <a:spcAft>
                <a:spcPts val="0"/>
              </a:spcAft>
              <a:buSzPts val="1100"/>
              <a:buChar char="●"/>
            </a:pPr>
            <a:r>
              <a:rPr lang="en-GB"/>
              <a:t>When you encounter a particular article or book that is frequently cited, you can assume it’s a pivotal publication for this subject.</a:t>
            </a:r>
            <a:endParaRPr/>
          </a:p>
          <a:p>
            <a:pPr indent="-298450" lvl="0" marL="457200" rtl="0" algn="l">
              <a:spcBef>
                <a:spcPts val="0"/>
              </a:spcBef>
              <a:spcAft>
                <a:spcPts val="0"/>
              </a:spcAft>
              <a:buSzPts val="1100"/>
              <a:buChar char="●"/>
            </a:pPr>
            <a:r>
              <a:rPr lang="en-GB"/>
              <a:t>How do researchers position themselves in relation to this publication? Do they consider it authoritative or question its value?</a:t>
            </a:r>
            <a:endParaRPr/>
          </a:p>
          <a:p>
            <a:pPr indent="-298450" lvl="0" marL="457200" rtl="0" algn="l">
              <a:spcBef>
                <a:spcPts val="0"/>
              </a:spcBef>
              <a:spcAft>
                <a:spcPts val="0"/>
              </a:spcAft>
              <a:buSzPts val="1100"/>
              <a:buChar char="●"/>
            </a:pPr>
            <a:r>
              <a:rPr lang="en-GB"/>
              <a:t>To identify gaps in the research, look at what researchers suggest as possible areas for further research, or consider where different sources disagree.</a:t>
            </a:r>
            <a:endParaRPr/>
          </a:p>
          <a:p>
            <a:pPr indent="-298450" lvl="0" marL="457200" rtl="0" algn="l">
              <a:spcBef>
                <a:spcPts val="0"/>
              </a:spcBef>
              <a:spcAft>
                <a:spcPts val="0"/>
              </a:spcAft>
              <a:buSzPts val="1100"/>
              <a:buChar char="●"/>
            </a:pPr>
            <a:r>
              <a:rPr lang="en-GB"/>
              <a:t>Could a different approach be taken to explain this apparent contradiction?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“Identify Themes and Gaps” video: </a:t>
            </a:r>
            <a:r>
              <a:rPr lang="en-GB" u="sng">
                <a:solidFill>
                  <a:schemeClr val="hlink"/>
                </a:solidFill>
                <a:hlinkClick r:id="rId2"/>
              </a:rPr>
              <a:t>https://youtu.be/hMGdwIhiwzU</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eb899869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eb899869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For example, let’s say we’re reviewing the literature on the relationship between social media and body image issues.</a:t>
            </a:r>
            <a:endParaRPr/>
          </a:p>
          <a:p>
            <a:pPr indent="-298450" lvl="0" marL="457200" rtl="0" algn="l">
              <a:spcBef>
                <a:spcPts val="0"/>
              </a:spcBef>
              <a:spcAft>
                <a:spcPts val="0"/>
              </a:spcAft>
              <a:buSzPts val="1100"/>
              <a:buChar char="●"/>
            </a:pPr>
            <a:r>
              <a:rPr lang="en-GB"/>
              <a:t>We notice the trend that most research in this area is focused on young women.</a:t>
            </a:r>
            <a:endParaRPr/>
          </a:p>
          <a:p>
            <a:pPr indent="-298450" lvl="0" marL="457200" rtl="0" algn="l">
              <a:spcBef>
                <a:spcPts val="0"/>
              </a:spcBef>
              <a:spcAft>
                <a:spcPts val="0"/>
              </a:spcAft>
              <a:buSzPts val="1100"/>
              <a:buChar char="●"/>
            </a:pPr>
            <a:r>
              <a:rPr lang="en-GB"/>
              <a:t>We also note that interest in the visual aspects of social media is increasing over time.</a:t>
            </a:r>
            <a:endParaRPr/>
          </a:p>
          <a:p>
            <a:pPr indent="-298450" lvl="0" marL="457200" rtl="0" algn="l">
              <a:spcBef>
                <a:spcPts val="0"/>
              </a:spcBef>
              <a:spcAft>
                <a:spcPts val="0"/>
              </a:spcAft>
              <a:buSzPts val="1100"/>
              <a:buChar char="●"/>
            </a:pPr>
            <a:r>
              <a:rPr lang="en-GB"/>
              <a:t>However, we also see that relatively little research has been done into highly visual platforms like Instagram and Snapchat.</a:t>
            </a:r>
            <a:endParaRPr/>
          </a:p>
          <a:p>
            <a:pPr indent="-298450" lvl="0" marL="457200" rtl="0" algn="l">
              <a:spcBef>
                <a:spcPts val="0"/>
              </a:spcBef>
              <a:spcAft>
                <a:spcPts val="0"/>
              </a:spcAft>
              <a:buSzPts val="1100"/>
              <a:buChar char="●"/>
            </a:pPr>
            <a:r>
              <a:rPr lang="en-GB"/>
              <a:t>This represent</a:t>
            </a:r>
            <a:r>
              <a:rPr lang="en-GB"/>
              <a:t>s a</a:t>
            </a:r>
            <a:r>
              <a:rPr lang="en-GB"/>
              <a:t> noteworthy research gap: There is clear interest in a particular phenomenon, but insufficient research on two of the key platforms where this phenomenon plays out.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f5dcdeb7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f5dcdeb7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 literature review follows the basic structure of most academic writing: It has an introduction, a body, and a conclusion.</a:t>
            </a:r>
            <a:endParaRPr/>
          </a:p>
          <a:p>
            <a:pPr indent="-298450" lvl="0" marL="457200" rtl="0" algn="l">
              <a:spcBef>
                <a:spcPts val="0"/>
              </a:spcBef>
              <a:spcAft>
                <a:spcPts val="0"/>
              </a:spcAft>
              <a:buSzPts val="1100"/>
              <a:buChar char="●"/>
            </a:pPr>
            <a:r>
              <a:rPr lang="en-GB"/>
              <a:t>There are many different ways to organize your discussion of your sources in the body. I’ll explain a few of the most common approaches to the structure.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eb899869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eb899869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 chronological approach involves tracing the development of your topic over time. Try to avoid just listing studies in chronological order; rather, identify trends and turning points and explain how different studies fit into the timeline.</a:t>
            </a:r>
            <a:endParaRPr/>
          </a:p>
          <a:p>
            <a:pPr indent="-298450" lvl="0" marL="457200" rtl="0" algn="l">
              <a:spcBef>
                <a:spcPts val="0"/>
              </a:spcBef>
              <a:spcAft>
                <a:spcPts val="0"/>
              </a:spcAft>
              <a:buSzPts val="1100"/>
              <a:buChar char="●"/>
            </a:pPr>
            <a:r>
              <a:rPr lang="en-GB"/>
              <a:t>If you take a thematic approach, you’ll organize your review based on a selection of themes within your topic, showing how each theme has been treated by different researchers.</a:t>
            </a:r>
            <a:endParaRPr/>
          </a:p>
          <a:p>
            <a:pPr indent="-298450" lvl="0" marL="457200" rtl="0" algn="l">
              <a:spcBef>
                <a:spcPts val="0"/>
              </a:spcBef>
              <a:spcAft>
                <a:spcPts val="0"/>
              </a:spcAft>
              <a:buSzPts val="1100"/>
              <a:buChar char="●"/>
            </a:pPr>
            <a:r>
              <a:rPr lang="en-GB"/>
              <a:t>A methodological approach may be appropriate if your topic has been approached with a variety of methods. You can trace how these different methods have been applied and what conclusions have emerged from different approaches.</a:t>
            </a:r>
            <a:endParaRPr/>
          </a:p>
          <a:p>
            <a:pPr indent="-298450" lvl="0" marL="457200" rtl="0" algn="l">
              <a:spcBef>
                <a:spcPts val="0"/>
              </a:spcBef>
              <a:spcAft>
                <a:spcPts val="0"/>
              </a:spcAft>
              <a:buSzPts val="1100"/>
              <a:buChar char="●"/>
            </a:pPr>
            <a:r>
              <a:rPr lang="en-GB"/>
              <a:t>You can do something similar with a theoretical structure, showing how different theoretical approaches have been applied. This might be especially useful if you’re using your literature review to inform your theoretical framework.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“Outline Your Literature Review’s Structure” video: </a:t>
            </a:r>
            <a:r>
              <a:rPr lang="en-GB" u="sng">
                <a:solidFill>
                  <a:schemeClr val="hlink"/>
                </a:solidFill>
                <a:hlinkClick r:id="rId2"/>
              </a:rPr>
              <a:t>https://youtu.be/pOK1-H8Vafs</a:t>
            </a:r>
            <a:r>
              <a:rPr lang="en-GB"/>
              <a:t> </a:t>
            </a:r>
            <a:endParaRPr/>
          </a:p>
          <a:p>
            <a:pPr indent="0" lvl="0" marL="0" rtl="0" algn="l">
              <a:spcBef>
                <a:spcPts val="0"/>
              </a:spcBef>
              <a:spcAft>
                <a:spcPts val="0"/>
              </a:spcAft>
              <a:buNone/>
            </a:pPr>
            <a:r>
              <a:rPr lang="en-GB"/>
              <a:t>“Theoretical framework” article: </a:t>
            </a:r>
            <a:r>
              <a:rPr lang="en-GB" u="sng">
                <a:solidFill>
                  <a:schemeClr val="hlink"/>
                </a:solidFill>
                <a:hlinkClick r:id="rId3"/>
              </a:rPr>
              <a:t>https://www.scribbr.com/dissertation/theoretical-framework/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f5dcdeb7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f5dcdeb7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This presentation is designed to tell you something about what a literature review is, why you might need to write one, and how to do so.</a:t>
            </a:r>
            <a:endParaRPr/>
          </a:p>
          <a:p>
            <a:pPr indent="-298450" lvl="0" marL="457200" rtl="0" algn="l">
              <a:spcBef>
                <a:spcPts val="0"/>
              </a:spcBef>
              <a:spcAft>
                <a:spcPts val="0"/>
              </a:spcAft>
              <a:buSzPts val="1100"/>
              <a:buChar char="●"/>
            </a:pPr>
            <a:r>
              <a:rPr b="1" lang="en-GB"/>
              <a:t>Audience question: </a:t>
            </a:r>
            <a:r>
              <a:rPr lang="en-GB"/>
              <a:t>So what do you know about the literature review? What does it involve?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ec99eaf3e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ec99eaf3e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Choose the framework that suits your topic best, and try to draw up a rough outline of your structure; if you like, you can even combine different structures—for example, covering each theme in turn but taking a chronological approach within each theme.</a:t>
            </a:r>
            <a:endParaRPr/>
          </a:p>
          <a:p>
            <a:pPr indent="-298450" lvl="0" marL="457200" rtl="0" algn="l">
              <a:spcBef>
                <a:spcPts val="0"/>
              </a:spcBef>
              <a:spcAft>
                <a:spcPts val="0"/>
              </a:spcAft>
              <a:buSzPts val="1100"/>
              <a:buChar char="●"/>
            </a:pPr>
            <a:r>
              <a:rPr lang="en-GB"/>
              <a:t>This video shows how each of these approaches might work in practice.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f5dcdeb7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f5dcdeb7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Now you’re ready to start writing up your literature review.</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8eb899869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eb899869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Your introduction establishes the purpose of the review; the body directly discusses the literature; and the conclusion summarizes the key findings of the review.</a:t>
            </a:r>
            <a:endParaRPr/>
          </a:p>
          <a:p>
            <a:pPr indent="-298450" lvl="0" marL="457200" rtl="0" algn="l">
              <a:spcBef>
                <a:spcPts val="0"/>
              </a:spcBef>
              <a:spcAft>
                <a:spcPts val="0"/>
              </a:spcAft>
              <a:buSzPts val="1100"/>
              <a:buChar char="●"/>
            </a:pPr>
            <a:r>
              <a:rPr lang="en-GB"/>
              <a:t>The exact content of each part will vary according to whether you’re writing it as a stand-alone paper or part of a longer text. Let’s take a look at each part of the literature review in turn.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8eb899869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eb899869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a stand-alone literature review, your introduction has the broad goals of providing background on the topic under consideration and defining the objectives of the literature review.</a:t>
            </a:r>
            <a:endParaRPr/>
          </a:p>
          <a:p>
            <a:pPr indent="-298450" lvl="0" marL="457200" rtl="0" algn="l">
              <a:spcBef>
                <a:spcPts val="0"/>
              </a:spcBef>
              <a:spcAft>
                <a:spcPts val="0"/>
              </a:spcAft>
              <a:buSzPts val="1100"/>
              <a:buChar char="●"/>
            </a:pPr>
            <a:r>
              <a:rPr lang="en-GB"/>
              <a:t>Treat this like the introduction to most academic papers: introduce the topic, emphasize its importance, and clearly define your goal in conducting the current literature review.</a:t>
            </a:r>
            <a:endParaRPr/>
          </a:p>
          <a:p>
            <a:pPr indent="-298450" lvl="0" marL="457200" rtl="0" algn="l">
              <a:spcBef>
                <a:spcPts val="0"/>
              </a:spcBef>
              <a:spcAft>
                <a:spcPts val="0"/>
              </a:spcAft>
              <a:buSzPts val="1100"/>
              <a:buChar char="●"/>
            </a:pPr>
            <a:r>
              <a:rPr lang="en-GB"/>
              <a:t>For a literature review that forms part of a longer paper, the introduction is not the first thing your reader will encounter; they’ve already read the introduction of the paper itself.</a:t>
            </a:r>
            <a:endParaRPr/>
          </a:p>
          <a:p>
            <a:pPr indent="-298450" lvl="0" marL="457200" rtl="0" algn="l">
              <a:spcBef>
                <a:spcPts val="0"/>
              </a:spcBef>
              <a:spcAft>
                <a:spcPts val="0"/>
              </a:spcAft>
              <a:buSzPts val="1100"/>
              <a:buChar char="●"/>
            </a:pPr>
            <a:r>
              <a:rPr lang="en-GB"/>
              <a:t>Because of this, the introduction of this kind of literature review will reiterate your research problem more briefly and summarize the scholarly context in a way that emphasizes the timeliness or originality of your topic.</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8eb899869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8eb899869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structure of your body will be determined by what you decided in Step 4.</a:t>
            </a:r>
            <a:endParaRPr/>
          </a:p>
          <a:p>
            <a:pPr indent="-298450" lvl="0" marL="457200" rtl="0" algn="l">
              <a:spcBef>
                <a:spcPts val="0"/>
              </a:spcBef>
              <a:spcAft>
                <a:spcPts val="0"/>
              </a:spcAft>
              <a:buSzPts val="1100"/>
              <a:buChar char="●"/>
            </a:pPr>
            <a:r>
              <a:rPr lang="en-GB"/>
              <a:t>Depending on the length of your literature review, the body may be divided into sections with their own subheadings, or just into paragraphs.</a:t>
            </a:r>
            <a:endParaRPr/>
          </a:p>
          <a:p>
            <a:pPr indent="-298450" lvl="0" marL="457200" rtl="0" algn="l">
              <a:spcBef>
                <a:spcPts val="0"/>
              </a:spcBef>
              <a:spcAft>
                <a:spcPts val="0"/>
              </a:spcAft>
              <a:buSzPts val="1100"/>
              <a:buChar char="●"/>
            </a:pPr>
            <a:r>
              <a:rPr lang="en-GB"/>
              <a:t>Engage with sources in a critical way; don’t just restate the argument or conclusion of each study—make sure to interpret them, evaluate their usefulness, and synthesize different sources to create a coherent picture of the literature as a whole.</a:t>
            </a:r>
            <a:endParaRPr/>
          </a:p>
          <a:p>
            <a:pPr indent="-298450" lvl="0" marL="457200" rtl="0" algn="l">
              <a:spcBef>
                <a:spcPts val="0"/>
              </a:spcBef>
              <a:spcAft>
                <a:spcPts val="0"/>
              </a:spcAft>
              <a:buSzPts val="1100"/>
              <a:buChar char="●"/>
            </a:pPr>
            <a:r>
              <a:rPr lang="en-GB"/>
              <a:t>Structure your paragraphs appropriately as you would in any paper: Use a topic sentence to introduce each paragraph, and make appropriate transitions between different topics.</a:t>
            </a:r>
            <a:endParaRPr/>
          </a:p>
          <a:p>
            <a:pPr indent="-298450" lvl="0" marL="457200" rtl="0" algn="l">
              <a:spcBef>
                <a:spcPts val="0"/>
              </a:spcBef>
              <a:spcAft>
                <a:spcPts val="0"/>
              </a:spcAft>
              <a:buSzPts val="1100"/>
              <a:buChar char="●"/>
            </a:pPr>
            <a:r>
              <a:rPr lang="en-GB"/>
              <a:t>Since this is where you discuss the literature directly, it’s important to include proper citations for each source wherever you quote or paraphrase them. </a:t>
            </a:r>
            <a:endParaRPr/>
          </a:p>
          <a:p>
            <a:pPr indent="-298450" lvl="0" marL="457200" rtl="0" algn="l">
              <a:spcBef>
                <a:spcPts val="0"/>
              </a:spcBef>
              <a:spcAft>
                <a:spcPts val="0"/>
              </a:spcAft>
              <a:buSzPts val="1100"/>
              <a:buChar char="●"/>
            </a:pPr>
            <a:r>
              <a:rPr lang="en-GB"/>
              <a:t>Follow the citation style you are told to use (e.g. APA, MLA), and consider using a citation generator if you struggle to get them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“Transition sentences” article: </a:t>
            </a:r>
            <a:r>
              <a:rPr lang="en-GB" u="sng">
                <a:solidFill>
                  <a:schemeClr val="hlink"/>
                </a:solidFill>
                <a:hlinkClick r:id="rId2"/>
              </a:rPr>
              <a:t>https://www.scribbr.com/academic-essay/transition-sentences/</a:t>
            </a:r>
            <a:endParaRPr/>
          </a:p>
          <a:p>
            <a:pPr indent="0" lvl="0" marL="0" rtl="0" algn="l">
              <a:spcBef>
                <a:spcPts val="0"/>
              </a:spcBef>
              <a:spcAft>
                <a:spcPts val="0"/>
              </a:spcAft>
              <a:buNone/>
            </a:pPr>
            <a:r>
              <a:rPr lang="en-GB"/>
              <a:t>“Topic sentences” article: </a:t>
            </a:r>
            <a:r>
              <a:rPr lang="en-GB" u="sng">
                <a:solidFill>
                  <a:schemeClr val="hlink"/>
                </a:solidFill>
                <a:hlinkClick r:id="rId3"/>
              </a:rPr>
              <a:t>https://www.scribbr.com/research-paper/topic-sentences/</a:t>
            </a:r>
            <a:endParaRPr/>
          </a:p>
          <a:p>
            <a:pPr indent="0" lvl="0" marL="0" rtl="0" algn="l">
              <a:spcBef>
                <a:spcPts val="0"/>
              </a:spcBef>
              <a:spcAft>
                <a:spcPts val="0"/>
              </a:spcAft>
              <a:buNone/>
            </a:pPr>
            <a:r>
              <a:rPr lang="en-GB"/>
              <a:t>Scribbr APA citation generator: </a:t>
            </a:r>
            <a:r>
              <a:rPr lang="en-GB" u="sng">
                <a:solidFill>
                  <a:schemeClr val="hlink"/>
                </a:solidFill>
                <a:hlinkClick r:id="rId4"/>
              </a:rPr>
              <a:t>https://www.scribbr.com/apa-citation-generator/</a:t>
            </a:r>
            <a:endParaRPr/>
          </a:p>
          <a:p>
            <a:pPr indent="0" lvl="0" marL="0" rtl="0" algn="l">
              <a:spcBef>
                <a:spcPts val="0"/>
              </a:spcBef>
              <a:spcAft>
                <a:spcPts val="0"/>
              </a:spcAft>
              <a:buNone/>
            </a:pPr>
            <a:r>
              <a:rPr lang="en-GB"/>
              <a:t>Scribbr MLA citation generator: </a:t>
            </a:r>
            <a:r>
              <a:rPr lang="en-GB" u="sng">
                <a:solidFill>
                  <a:schemeClr val="hlink"/>
                </a:solidFill>
                <a:hlinkClick r:id="rId5"/>
              </a:rPr>
              <a:t>https://www.scribbr.com/mla-citation-generator/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eb899869b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eb899869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This video shows an example paragraph from the body of a literature review to show how you can accomplish all this in your writing.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eb899869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eb899869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conclusion again looks a bit different depending on the context.</a:t>
            </a:r>
            <a:endParaRPr/>
          </a:p>
          <a:p>
            <a:pPr indent="-298450" lvl="0" marL="457200" rtl="0" algn="l">
              <a:spcBef>
                <a:spcPts val="0"/>
              </a:spcBef>
              <a:spcAft>
                <a:spcPts val="0"/>
              </a:spcAft>
              <a:buSzPts val="1100"/>
              <a:buChar char="●"/>
            </a:pPr>
            <a:r>
              <a:rPr lang="en-GB"/>
              <a:t>In a stand-alone literature review, this is the end of the paper, and as such your goal here is to discuss the overall implications of your findings and make suggestions for future research on the basis of the gaps and trends you’ve identified in your review.</a:t>
            </a:r>
            <a:endParaRPr/>
          </a:p>
          <a:p>
            <a:pPr indent="-298450" lvl="0" marL="457200" rtl="0" algn="l">
              <a:spcBef>
                <a:spcPts val="0"/>
              </a:spcBef>
              <a:spcAft>
                <a:spcPts val="0"/>
              </a:spcAft>
              <a:buSzPts val="1100"/>
              <a:buChar char="●"/>
            </a:pPr>
            <a:r>
              <a:rPr lang="en-GB"/>
              <a:t>If this is part of a longer paper, the point here is rather to state how the literature review has informed the approach you will take to the main part of your research, and what gaps that research intends to address.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519f5dd1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519f5dd1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Scribbr provides high-quality articles and videos for free. Every month over 2 million students make use of these resources.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 literature review is a survey of scholarly sources on a specific topic.</a:t>
            </a:r>
            <a:endParaRPr/>
          </a:p>
          <a:p>
            <a:pPr indent="-298450" lvl="0" marL="457200" rtl="0" algn="l">
              <a:spcBef>
                <a:spcPts val="0"/>
              </a:spcBef>
              <a:spcAft>
                <a:spcPts val="0"/>
              </a:spcAft>
              <a:buSzPts val="1100"/>
              <a:buChar char="●"/>
            </a:pPr>
            <a:r>
              <a:rPr lang="en-GB"/>
              <a:t>It provides an overview of the current state of knowledge on that topic by analyzing</a:t>
            </a:r>
            <a:r>
              <a:rPr lang="en-GB"/>
              <a:t> and evaluating </a:t>
            </a:r>
            <a:r>
              <a:rPr lang="en-GB"/>
              <a:t>relevant studies.</a:t>
            </a:r>
            <a:endParaRPr/>
          </a:p>
          <a:p>
            <a:pPr indent="-298450" lvl="0" marL="457200" rtl="0" algn="l">
              <a:spcBef>
                <a:spcPts val="0"/>
              </a:spcBef>
              <a:spcAft>
                <a:spcPts val="0"/>
              </a:spcAft>
              <a:buSzPts val="1100"/>
              <a:buChar char="●"/>
            </a:pPr>
            <a:r>
              <a:rPr lang="en-GB"/>
              <a:t>As well as looking at what’s already known, it seeks to point out what isn’t yet known – often to provide a justification for your own research.</a:t>
            </a:r>
            <a:endParaRPr/>
          </a:p>
          <a:p>
            <a:pPr indent="-298450" lvl="0" marL="457200" rtl="0" algn="l">
              <a:spcBef>
                <a:spcPts val="0"/>
              </a:spcBef>
              <a:spcAft>
                <a:spcPts val="0"/>
              </a:spcAft>
              <a:buSzPts val="1100"/>
              <a:buChar char="●"/>
            </a:pPr>
            <a:r>
              <a:rPr lang="en-GB"/>
              <a:t>A literature review can appear as part of a dissertation, thesis, research paper, or proposal</a:t>
            </a:r>
            <a:r>
              <a:rPr lang="en-GB"/>
              <a:t>,</a:t>
            </a:r>
            <a:r>
              <a:rPr lang="en-GB"/>
              <a:t> or as a stand-alone assignment.</a:t>
            </a:r>
            <a:endParaRPr/>
          </a:p>
          <a:p>
            <a:pPr indent="-298450" lvl="0" marL="457200" rtl="0" algn="l">
              <a:spcBef>
                <a:spcPts val="0"/>
              </a:spcBef>
              <a:spcAft>
                <a:spcPts val="0"/>
              </a:spcAft>
              <a:buSzPts val="1100"/>
              <a:buChar char="●"/>
            </a:pPr>
            <a:r>
              <a:rPr lang="en-GB"/>
              <a:t>As part of a longer piece of research, it’s there to ensure you have a thorough understanding of the existing research in your area before embarking on your own.</a:t>
            </a:r>
            <a:endParaRPr/>
          </a:p>
          <a:p>
            <a:pPr indent="-298450" lvl="0" marL="457200" rtl="0" algn="l">
              <a:spcBef>
                <a:spcPts val="0"/>
              </a:spcBef>
              <a:spcAft>
                <a:spcPts val="0"/>
              </a:spcAft>
              <a:buSzPts val="1100"/>
              <a:buChar char="●"/>
            </a:pPr>
            <a:r>
              <a:rPr lang="en-GB"/>
              <a:t>As its own assignment, it’s there to provide a general evaluation of the state of research on a topic of your choice.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Is a Literature Review?” video: </a:t>
            </a:r>
            <a:r>
              <a:rPr lang="en-GB" u="sng">
                <a:solidFill>
                  <a:schemeClr val="hlink"/>
                </a:solidFill>
                <a:hlinkClick r:id="rId2"/>
              </a:rPr>
              <a:t>https://www.youtube.com/watch?v=KkAnKGuX7fs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How to edit this presentation: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Click on “File” in the top-left corner.</a:t>
            </a:r>
            <a:endParaRPr/>
          </a:p>
          <a:p>
            <a:pPr indent="-298450" lvl="0" marL="457200" rtl="0" algn="l">
              <a:spcBef>
                <a:spcPts val="0"/>
              </a:spcBef>
              <a:spcAft>
                <a:spcPts val="0"/>
              </a:spcAft>
              <a:buSzPts val="1100"/>
              <a:buAutoNum type="arabicPeriod"/>
            </a:pPr>
            <a:r>
              <a:rPr lang="en-GB"/>
              <a:t>Click on “Make a copy”</a:t>
            </a:r>
            <a:endParaRPr/>
          </a:p>
          <a:p>
            <a:pPr indent="-298450" lvl="0" marL="457200" rtl="0" algn="l">
              <a:spcBef>
                <a:spcPts val="0"/>
              </a:spcBef>
              <a:spcAft>
                <a:spcPts val="0"/>
              </a:spcAft>
              <a:buSzPts val="1100"/>
              <a:buAutoNum type="arabicPeriod"/>
            </a:pPr>
            <a:r>
              <a:rPr lang="en-GB"/>
              <a:t>Select “Entire presentation”</a:t>
            </a:r>
            <a:endParaRPr/>
          </a:p>
          <a:p>
            <a:pPr indent="-298450" lvl="0" marL="457200" rtl="0" algn="l">
              <a:spcBef>
                <a:spcPts val="0"/>
              </a:spcBef>
              <a:spcAft>
                <a:spcPts val="0"/>
              </a:spcAft>
              <a:buSzPts val="1100"/>
              <a:buAutoNum type="arabicPeriod"/>
            </a:pPr>
            <a:r>
              <a:rPr lang="en-GB"/>
              <a:t>Save the presentation in your personal Google Drive.</a:t>
            </a:r>
            <a:endParaRPr/>
          </a:p>
          <a:p>
            <a:pPr indent="-298450" lvl="0" marL="457200" rtl="0" algn="l">
              <a:spcBef>
                <a:spcPts val="0"/>
              </a:spcBef>
              <a:spcAft>
                <a:spcPts val="0"/>
              </a:spcAft>
              <a:buSzPts val="1100"/>
              <a:buAutoNum type="arabicPeriod"/>
            </a:pPr>
            <a:r>
              <a:rPr lang="en-GB"/>
              <a:t>You can now edit the copy of this presentation!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eb899869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eb899869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So why do you need to write a literature review? There are a few main reasons.</a:t>
            </a:r>
            <a:endParaRPr/>
          </a:p>
          <a:p>
            <a:pPr indent="-298450" lvl="0" marL="457200" rtl="0" algn="l">
              <a:spcBef>
                <a:spcPts val="0"/>
              </a:spcBef>
              <a:spcAft>
                <a:spcPts val="0"/>
              </a:spcAft>
              <a:buSzPts val="1100"/>
              <a:buChar char="●"/>
            </a:pPr>
            <a:r>
              <a:rPr lang="en-GB"/>
              <a:t>The literature review allows you to demonstrate familiarity with your topic and the scholarly literature concerning it. Engagement with the work of other scholars is a key part of academic research and writing.</a:t>
            </a:r>
            <a:endParaRPr/>
          </a:p>
          <a:p>
            <a:pPr indent="-298450" lvl="0" marL="457200" rtl="0" algn="l">
              <a:spcBef>
                <a:spcPts val="0"/>
              </a:spcBef>
              <a:spcAft>
                <a:spcPts val="0"/>
              </a:spcAft>
              <a:buSzPts val="1100"/>
              <a:buChar char="●"/>
            </a:pPr>
            <a:r>
              <a:rPr lang="en-GB"/>
              <a:t>As part of a larger research project, the literature review also informs the development of your framework and methodology. Seeing the approaches others have taken to your topic and assessing their advantages and disadvantages provides guidance for your own approach.</a:t>
            </a:r>
            <a:endParaRPr/>
          </a:p>
          <a:p>
            <a:pPr indent="-298450" lvl="0" marL="457200" rtl="0" algn="l">
              <a:spcBef>
                <a:spcPts val="0"/>
              </a:spcBef>
              <a:spcAft>
                <a:spcPts val="0"/>
              </a:spcAft>
              <a:buSzPts val="1100"/>
              <a:buChar char="●"/>
            </a:pPr>
            <a:r>
              <a:rPr lang="en-GB"/>
              <a:t>Part of this is about positioning yourself; your literature review provides a clear indication of your own research’s place in relation to other researchers. Which approaches have informed your own, and which do you reject?</a:t>
            </a:r>
            <a:endParaRPr/>
          </a:p>
          <a:p>
            <a:pPr indent="-298450" lvl="0" marL="457200" rtl="0" algn="l">
              <a:spcBef>
                <a:spcPts val="0"/>
              </a:spcBef>
              <a:spcAft>
                <a:spcPts val="0"/>
              </a:spcAft>
              <a:buSzPts val="1100"/>
              <a:buChar char="●"/>
            </a:pPr>
            <a:r>
              <a:rPr lang="en-GB"/>
              <a:t>Finally, identifying a gap in the research is crucial to expressing the originality and value of your own research. It’s important for all academic research to demonstrate that it contributes something new and worthwhile to the field.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df3209e9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df3209e9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You know what it is and why it exists; now for the “how” of the literature review.</a:t>
            </a:r>
            <a:endParaRPr/>
          </a:p>
          <a:p>
            <a:pPr indent="-298450" lvl="0" marL="457200" rtl="0" algn="l">
              <a:spcBef>
                <a:spcPts val="0"/>
              </a:spcBef>
              <a:spcAft>
                <a:spcPts val="0"/>
              </a:spcAft>
              <a:buSzPts val="1100"/>
              <a:buChar char="●"/>
            </a:pPr>
            <a:r>
              <a:rPr lang="en-GB"/>
              <a:t>A useful way to approach your literature review is to look at it as a process in five steps.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eb899869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eb899869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This video introduces the five steps of the literature review process.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f5dcdeb7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f5dcdeb7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first step is to search for relevant literature. For that, you need to have a clearly defined topic and research problem.</a:t>
            </a:r>
            <a:endParaRPr/>
          </a:p>
          <a:p>
            <a:pPr indent="-298450" lvl="0" marL="457200" rtl="0" algn="l">
              <a:spcBef>
                <a:spcPts val="0"/>
              </a:spcBef>
              <a:spcAft>
                <a:spcPts val="0"/>
              </a:spcAft>
              <a:buSzPts val="1100"/>
              <a:buChar char="●"/>
            </a:pPr>
            <a:r>
              <a:rPr lang="en-GB"/>
              <a:t>In the case of a longer piece of research, you’ll already have defined these by the time you come to write your literature review.</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Search for Relevant Literature” video: </a:t>
            </a:r>
            <a:r>
              <a:rPr lang="en-GB" u="sng">
                <a:solidFill>
                  <a:schemeClr val="hlink"/>
                </a:solidFill>
                <a:hlinkClick r:id="rId2"/>
              </a:rPr>
              <a:t>https://www.youtube.com/watch?v=u0KVJ0lj8rw</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079327e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079327e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If the literature review is a stand-alone assignment, developing a clearly defined focus will be your first step.</a:t>
            </a:r>
            <a:endParaRPr/>
          </a:p>
          <a:p>
            <a:pPr indent="-298450" lvl="0" marL="457200" rtl="0" algn="l">
              <a:spcBef>
                <a:spcPts val="0"/>
              </a:spcBef>
              <a:spcAft>
                <a:spcPts val="0"/>
              </a:spcAft>
              <a:buSzPts val="1100"/>
              <a:buChar char="●"/>
            </a:pPr>
            <a:r>
              <a:rPr lang="en-GB"/>
              <a:t>This involves narrowing down your topic to a clearly defined research problem and associated questions.</a:t>
            </a:r>
            <a:endParaRPr/>
          </a:p>
          <a:p>
            <a:pPr indent="-298450" lvl="0" marL="457200" rtl="0" algn="l">
              <a:spcBef>
                <a:spcPts val="0"/>
              </a:spcBef>
              <a:spcAft>
                <a:spcPts val="0"/>
              </a:spcAft>
              <a:buSzPts val="1100"/>
              <a:buChar char="●"/>
            </a:pPr>
            <a:r>
              <a:rPr lang="en-GB"/>
              <a:t>Take the example shown here. You’re interested in the effects of social media, but that’s a very broad topic that needs to be narrowed down.</a:t>
            </a:r>
            <a:endParaRPr/>
          </a:p>
          <a:p>
            <a:pPr indent="-298450" lvl="0" marL="457200" rtl="0" algn="l">
              <a:spcBef>
                <a:spcPts val="0"/>
              </a:spcBef>
              <a:spcAft>
                <a:spcPts val="0"/>
              </a:spcAft>
              <a:buSzPts val="1100"/>
              <a:buChar char="●"/>
            </a:pPr>
            <a:r>
              <a:rPr lang="en-GB"/>
              <a:t>So you narrow it down to a specific effect—the relationship between social media and body image. That’s better, but it might still be a bit broad for this kind of research. </a:t>
            </a:r>
            <a:endParaRPr/>
          </a:p>
          <a:p>
            <a:pPr indent="-298450" lvl="0" marL="457200" rtl="0" algn="l">
              <a:spcBef>
                <a:spcPts val="0"/>
              </a:spcBef>
              <a:spcAft>
                <a:spcPts val="0"/>
              </a:spcAft>
              <a:buSzPts val="1100"/>
              <a:buChar char="●"/>
            </a:pPr>
            <a:r>
              <a:rPr lang="en-GB"/>
              <a:t>Finally, you settle on body image issues in relation to social media among a specific group of people, Generation Z, and you formulate specific questions you want to investigate in the literature.</a:t>
            </a:r>
            <a:endParaRPr/>
          </a:p>
          <a:p>
            <a:pPr indent="-298450" lvl="0" marL="457200" rtl="0" algn="l">
              <a:spcBef>
                <a:spcPts val="0"/>
              </a:spcBef>
              <a:spcAft>
                <a:spcPts val="0"/>
              </a:spcAft>
              <a:buSzPts val="1100"/>
              <a:buChar char="●"/>
            </a:pPr>
            <a:r>
              <a:rPr lang="en-GB"/>
              <a:t>Keep in mind that you might have to broaden or narrow your research question depending on how much research has been published on your topic.</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“Research problem” article: </a:t>
            </a:r>
            <a:r>
              <a:rPr lang="en-GB" u="sng">
                <a:solidFill>
                  <a:schemeClr val="hlink"/>
                </a:solidFill>
                <a:hlinkClick r:id="rId2"/>
              </a:rPr>
              <a:t>https://www.scribbr.com/research-process/research-problem/</a:t>
            </a:r>
            <a:endParaRPr/>
          </a:p>
          <a:p>
            <a:pPr indent="0" lvl="0" marL="0" rtl="0" algn="l">
              <a:spcBef>
                <a:spcPts val="0"/>
              </a:spcBef>
              <a:spcAft>
                <a:spcPts val="0"/>
              </a:spcAft>
              <a:buNone/>
            </a:pPr>
            <a:r>
              <a:rPr lang="en-GB"/>
              <a:t>“Research questions” article: </a:t>
            </a:r>
            <a:r>
              <a:rPr lang="en-GB" u="sng">
                <a:solidFill>
                  <a:schemeClr val="hlink"/>
                </a:solidFill>
                <a:hlinkClick r:id="rId3"/>
              </a:rPr>
              <a:t>https://www.scribbr.com/research-process/research-questions/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f5dcdeb7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f5dcdeb7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Once you have defined your research problem and questions, you can come up with a list of relevant keywords to use in your search.</a:t>
            </a:r>
            <a:endParaRPr/>
          </a:p>
          <a:p>
            <a:pPr indent="-298450" lvl="0" marL="457200" rtl="0" algn="l">
              <a:spcBef>
                <a:spcPts val="0"/>
              </a:spcBef>
              <a:spcAft>
                <a:spcPts val="0"/>
              </a:spcAft>
              <a:buSzPts val="1100"/>
              <a:buChar char="●"/>
            </a:pPr>
            <a:r>
              <a:rPr lang="en-GB"/>
              <a:t>Try to think comprehensively; come up with synonyms and variants of key terms to make sure you don’t miss anything.</a:t>
            </a:r>
            <a:endParaRPr/>
          </a:p>
          <a:p>
            <a:pPr indent="-298450" lvl="0" marL="457200" rtl="0" algn="l">
              <a:spcBef>
                <a:spcPts val="0"/>
              </a:spcBef>
              <a:spcAft>
                <a:spcPts val="0"/>
              </a:spcAft>
              <a:buSzPts val="1100"/>
              <a:buChar char="●"/>
            </a:pPr>
            <a:r>
              <a:rPr lang="en-GB"/>
              <a:t>Consider these keywords. You have the main keywords in bold, but equally important are the related terms listed after each one.</a:t>
            </a:r>
            <a:endParaRPr/>
          </a:p>
          <a:p>
            <a:pPr indent="-298450" lvl="0" marL="457200" rtl="0" algn="l">
              <a:spcBef>
                <a:spcPts val="0"/>
              </a:spcBef>
              <a:spcAft>
                <a:spcPts val="0"/>
              </a:spcAft>
              <a:buSzPts val="1100"/>
              <a:buChar char="●"/>
            </a:pPr>
            <a:r>
              <a:rPr lang="en-GB"/>
              <a:t>You don’t know exactly what language other researchers might have used, so it’s best to cast a broad net to avoid missing anything.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0" Type="http://schemas.openxmlformats.org/officeDocument/2006/relationships/hyperlink" Target="https://www.theiet.org/publishing/inspec/" TargetMode="External"/><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scholar.google.com/" TargetMode="External"/><Relationship Id="rId4" Type="http://schemas.openxmlformats.org/officeDocument/2006/relationships/hyperlink" Target="https://www.jstor.org/" TargetMode="External"/><Relationship Id="rId9" Type="http://schemas.openxmlformats.org/officeDocument/2006/relationships/hyperlink" Target="https://www.aeaweb.org/econlit/" TargetMode="External"/><Relationship Id="rId5" Type="http://schemas.openxmlformats.org/officeDocument/2006/relationships/hyperlink" Target="https://www.ebsco.com/products/research-databases" TargetMode="External"/><Relationship Id="rId6" Type="http://schemas.openxmlformats.org/officeDocument/2006/relationships/hyperlink" Target="http://muse.jhu.edu/" TargetMode="External"/><Relationship Id="rId7" Type="http://schemas.openxmlformats.org/officeDocument/2006/relationships/hyperlink" Target="http://muse.jhu.edu/" TargetMode="External"/><Relationship Id="rId8" Type="http://schemas.openxmlformats.org/officeDocument/2006/relationships/hyperlink" Target="https://www.nlm.nih.gov/bsd/medline.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www.youtube.com/watch?v=pOK1-H8Vafs" TargetMode="Externa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http://www.youtube.com/watch?v=kW6Uzn-8uMI" TargetMode="Externa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https://www.scribbr.com/knowledge-base/" TargetMode="External"/><Relationship Id="rId4" Type="http://schemas.openxmlformats.org/officeDocument/2006/relationships/hyperlink" Target="https://www.scribbr.com/apa-citation-generator/" TargetMode="External"/><Relationship Id="rId5" Type="http://schemas.openxmlformats.org/officeDocument/2006/relationships/hyperlink" Target="https://www.youtube.com/c/scribbr-us" TargetMode="External"/><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s://www.scribbr.com/proofreading-editing/paper-editing-service/?utm_source=lecture-slides&amp;utm_medium=google-docs&amp;utm_campaign=apa-7th-edition" TargetMode="External"/><Relationship Id="rId4" Type="http://schemas.openxmlformats.org/officeDocument/2006/relationships/hyperlink" Target="https://www.scribbr.com/plagiarism-checker/?utm_source=lecture-slides&amp;utm_medium=google-docs&amp;utm_campaign=apa-7th-edition" TargetMode="External"/><Relationship Id="rId5" Type="http://schemas.openxmlformats.org/officeDocument/2006/relationships/hyperlink" Target="https://www.scribbr.com/apa-citation-generator/?utm_source=lecture-slides&amp;utm_medium=google-docs&amp;utm_campaign=apa-7th-edition" TargetMode="External"/><Relationship Id="rId6" Type="http://schemas.openxmlformats.org/officeDocument/2006/relationships/hyperlink" Target="https://www.scribbr.com/knowledge-base/?utm_source=lecture-slides&amp;utm_medium=google-docs&amp;utm_campaign=apa-7th-edition" TargetMode="External"/><Relationship Id="rId7" Type="http://schemas.openxmlformats.org/officeDocument/2006/relationships/hyperlink" Target="https://www.youtube.com/c/scribbr-us" TargetMode="External"/><Relationship Id="rId8" Type="http://schemas.openxmlformats.org/officeDocument/2006/relationships/hyperlink" Target="https://www.youtube.com/c/scribbr-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www.youtube.com/watch?v=zIYC6zG265E"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0" y="1533025"/>
            <a:ext cx="7200000" cy="130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a:t>
            </a:r>
            <a:r>
              <a:rPr lang="en-GB"/>
              <a:t>i</a:t>
            </a:r>
            <a:r>
              <a:rPr lang="en-GB"/>
              <a:t>terature reviews</a:t>
            </a:r>
            <a:endParaRPr/>
          </a:p>
        </p:txBody>
      </p:sp>
      <p:sp>
        <p:nvSpPr>
          <p:cNvPr id="73" name="Google Shape;73;p2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Introduction and step-by-step guide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Where to search</a:t>
            </a:r>
            <a:endParaRPr/>
          </a:p>
        </p:txBody>
      </p:sp>
      <p:sp>
        <p:nvSpPr>
          <p:cNvPr id="125" name="Google Shape;125;p32"/>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Your university’s library catalogue</a:t>
            </a:r>
            <a:endParaRPr/>
          </a:p>
          <a:p>
            <a:pPr indent="-342900" lvl="0" marL="457200" rtl="0" algn="l">
              <a:lnSpc>
                <a:spcPct val="150000"/>
              </a:lnSpc>
              <a:spcBef>
                <a:spcPts val="0"/>
              </a:spcBef>
              <a:spcAft>
                <a:spcPts val="0"/>
              </a:spcAft>
              <a:buSzPts val="1800"/>
              <a:buChar char="●"/>
            </a:pPr>
            <a:r>
              <a:rPr lang="en-GB" u="sng">
                <a:solidFill>
                  <a:schemeClr val="hlink"/>
                </a:solidFill>
                <a:hlinkClick r:id="rId3"/>
              </a:rPr>
              <a:t>Google Scholar</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JSTOR</a:t>
            </a:r>
            <a:endParaRPr/>
          </a:p>
          <a:p>
            <a:pPr indent="-342900" lvl="0" marL="457200" rtl="0" algn="l">
              <a:lnSpc>
                <a:spcPct val="150000"/>
              </a:lnSpc>
              <a:spcBef>
                <a:spcPts val="0"/>
              </a:spcBef>
              <a:spcAft>
                <a:spcPts val="0"/>
              </a:spcAft>
              <a:buSzPts val="1800"/>
              <a:buChar char="●"/>
            </a:pPr>
            <a:r>
              <a:rPr lang="en-GB" u="sng">
                <a:solidFill>
                  <a:schemeClr val="hlink"/>
                </a:solidFill>
                <a:hlinkClick r:id="rId5"/>
              </a:rPr>
              <a:t>EBSCO</a:t>
            </a:r>
            <a:endParaRPr/>
          </a:p>
          <a:p>
            <a:pPr indent="-342900" lvl="0" marL="457200" rtl="0" algn="l">
              <a:lnSpc>
                <a:spcPct val="150000"/>
              </a:lnSpc>
              <a:spcBef>
                <a:spcPts val="0"/>
              </a:spcBef>
              <a:spcAft>
                <a:spcPts val="0"/>
              </a:spcAft>
              <a:buSzPts val="1800"/>
              <a:buChar char="●"/>
            </a:pPr>
            <a:r>
              <a:rPr lang="en-GB" u="sng">
                <a:solidFill>
                  <a:schemeClr val="hlink"/>
                </a:solidFill>
                <a:hlinkClick r:id="rId6"/>
              </a:rPr>
              <a:t>Project M</a:t>
            </a:r>
            <a:r>
              <a:rPr lang="en-GB" u="sng">
                <a:solidFill>
                  <a:schemeClr val="hlink"/>
                </a:solidFill>
                <a:hlinkClick r:id="rId7"/>
              </a:rPr>
              <a:t>use</a:t>
            </a:r>
            <a:r>
              <a:rPr lang="en-GB"/>
              <a:t> (humanities and social sciences)</a:t>
            </a:r>
            <a:endParaRPr/>
          </a:p>
          <a:p>
            <a:pPr indent="-342900" lvl="0" marL="457200" rtl="0" algn="l">
              <a:lnSpc>
                <a:spcPct val="150000"/>
              </a:lnSpc>
              <a:spcBef>
                <a:spcPts val="0"/>
              </a:spcBef>
              <a:spcAft>
                <a:spcPts val="0"/>
              </a:spcAft>
              <a:buSzPts val="1800"/>
              <a:buChar char="●"/>
            </a:pPr>
            <a:r>
              <a:rPr lang="en-GB" u="sng">
                <a:solidFill>
                  <a:schemeClr val="hlink"/>
                </a:solidFill>
                <a:hlinkClick r:id="rId8"/>
              </a:rPr>
              <a:t>Medline</a:t>
            </a:r>
            <a:r>
              <a:rPr lang="en-GB"/>
              <a:t> (life sciences and biomedicine)</a:t>
            </a:r>
            <a:endParaRPr/>
          </a:p>
          <a:p>
            <a:pPr indent="-342900" lvl="0" marL="457200" rtl="0" algn="l">
              <a:lnSpc>
                <a:spcPct val="150000"/>
              </a:lnSpc>
              <a:spcBef>
                <a:spcPts val="0"/>
              </a:spcBef>
              <a:spcAft>
                <a:spcPts val="0"/>
              </a:spcAft>
              <a:buSzPts val="1800"/>
              <a:buChar char="●"/>
            </a:pPr>
            <a:r>
              <a:rPr lang="en-GB" u="sng">
                <a:solidFill>
                  <a:schemeClr val="hlink"/>
                </a:solidFill>
                <a:hlinkClick r:id="rId9"/>
              </a:rPr>
              <a:t>EconLit</a:t>
            </a:r>
            <a:r>
              <a:rPr lang="en-GB"/>
              <a:t> (economics)</a:t>
            </a:r>
            <a:endParaRPr/>
          </a:p>
          <a:p>
            <a:pPr indent="-342900" lvl="0" marL="457200" rtl="0" algn="l">
              <a:lnSpc>
                <a:spcPct val="150000"/>
              </a:lnSpc>
              <a:spcBef>
                <a:spcPts val="0"/>
              </a:spcBef>
              <a:spcAft>
                <a:spcPts val="0"/>
              </a:spcAft>
              <a:buSzPts val="1800"/>
              <a:buChar char="●"/>
            </a:pPr>
            <a:r>
              <a:rPr lang="en-GB" u="sng">
                <a:solidFill>
                  <a:schemeClr val="hlink"/>
                </a:solidFill>
                <a:hlinkClick r:id="rId10"/>
              </a:rPr>
              <a:t>Inspec</a:t>
            </a:r>
            <a:r>
              <a:rPr lang="en-GB"/>
              <a:t> (physics, engineering and computer science)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Searching efficiently</a:t>
            </a:r>
            <a:endParaRPr/>
          </a:p>
        </p:txBody>
      </p:sp>
      <p:sp>
        <p:nvSpPr>
          <p:cNvPr id="131" name="Google Shape;131;p33"/>
          <p:cNvSpPr txBox="1"/>
          <p:nvPr>
            <p:ph idx="1" type="body"/>
          </p:nvPr>
        </p:nvSpPr>
        <p:spPr>
          <a:xfrm>
            <a:off x="934075" y="1747075"/>
            <a:ext cx="7200000" cy="2821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Use boolean operators (</a:t>
            </a:r>
            <a:r>
              <a:rPr b="1" lang="en-GB"/>
              <a:t>AND</a:t>
            </a:r>
            <a:r>
              <a:rPr lang="en-GB"/>
              <a:t>, </a:t>
            </a:r>
            <a:r>
              <a:rPr b="1" lang="en-GB"/>
              <a:t>OR</a:t>
            </a:r>
            <a:r>
              <a:rPr lang="en-GB"/>
              <a:t>, </a:t>
            </a:r>
            <a:r>
              <a:rPr b="1" lang="en-GB"/>
              <a:t>NOT</a:t>
            </a:r>
            <a:r>
              <a:rPr lang="en-GB"/>
              <a:t>)</a:t>
            </a:r>
            <a:endParaRPr/>
          </a:p>
          <a:p>
            <a:pPr indent="-342900" lvl="0" marL="457200" rtl="0" algn="l">
              <a:lnSpc>
                <a:spcPct val="150000"/>
              </a:lnSpc>
              <a:spcBef>
                <a:spcPts val="0"/>
              </a:spcBef>
              <a:spcAft>
                <a:spcPts val="0"/>
              </a:spcAft>
              <a:buSzPts val="1800"/>
              <a:buChar char="●"/>
            </a:pPr>
            <a:r>
              <a:rPr lang="en-GB"/>
              <a:t>Read abstracts</a:t>
            </a:r>
            <a:endParaRPr/>
          </a:p>
          <a:p>
            <a:pPr indent="-342900" lvl="0" marL="457200" rtl="0" algn="l">
              <a:lnSpc>
                <a:spcPct val="150000"/>
              </a:lnSpc>
              <a:spcBef>
                <a:spcPts val="0"/>
              </a:spcBef>
              <a:spcAft>
                <a:spcPts val="0"/>
              </a:spcAft>
              <a:buSzPts val="1800"/>
              <a:buChar char="●"/>
            </a:pPr>
            <a:r>
              <a:rPr lang="en-GB"/>
              <a:t>Check bibliographies for more sources</a:t>
            </a:r>
            <a:endParaRPr/>
          </a:p>
          <a:p>
            <a:pPr indent="-342900" lvl="0" marL="457200" rtl="0" algn="l">
              <a:lnSpc>
                <a:spcPct val="150000"/>
              </a:lnSpc>
              <a:spcBef>
                <a:spcPts val="0"/>
              </a:spcBef>
              <a:spcAft>
                <a:spcPts val="0"/>
              </a:spcAft>
              <a:buSzPts val="1800"/>
              <a:buChar char="●"/>
            </a:pPr>
            <a:r>
              <a:rPr lang="en-GB"/>
              <a:t>Note recurring citations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4"/>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Step 2</a:t>
            </a:r>
            <a:endParaRPr/>
          </a:p>
        </p:txBody>
      </p:sp>
      <p:sp>
        <p:nvSpPr>
          <p:cNvPr id="137" name="Google Shape;137;p34"/>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Evaluate and select sources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Questions to ask about sources</a:t>
            </a:r>
            <a:endParaRPr/>
          </a:p>
        </p:txBody>
      </p:sp>
      <p:sp>
        <p:nvSpPr>
          <p:cNvPr id="143" name="Google Shape;143;p35"/>
          <p:cNvSpPr txBox="1"/>
          <p:nvPr>
            <p:ph idx="1" type="body"/>
          </p:nvPr>
        </p:nvSpPr>
        <p:spPr>
          <a:xfrm>
            <a:off x="934075" y="1295050"/>
            <a:ext cx="7200000" cy="3273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What question is addressed?</a:t>
            </a:r>
            <a:endParaRPr/>
          </a:p>
          <a:p>
            <a:pPr indent="-342900" lvl="0" marL="457200" rtl="0" algn="l">
              <a:lnSpc>
                <a:spcPct val="150000"/>
              </a:lnSpc>
              <a:spcBef>
                <a:spcPts val="0"/>
              </a:spcBef>
              <a:spcAft>
                <a:spcPts val="0"/>
              </a:spcAft>
              <a:buSzPts val="1800"/>
              <a:buChar char="✓"/>
            </a:pPr>
            <a:r>
              <a:rPr lang="en-GB"/>
              <a:t>What are the key concepts?</a:t>
            </a:r>
            <a:endParaRPr/>
          </a:p>
          <a:p>
            <a:pPr indent="-342900" lvl="0" marL="457200" rtl="0" algn="l">
              <a:lnSpc>
                <a:spcPct val="150000"/>
              </a:lnSpc>
              <a:spcBef>
                <a:spcPts val="0"/>
              </a:spcBef>
              <a:spcAft>
                <a:spcPts val="0"/>
              </a:spcAft>
              <a:buSzPts val="1800"/>
              <a:buChar char="✓"/>
            </a:pPr>
            <a:r>
              <a:rPr lang="en-GB"/>
              <a:t>What are the key theories and methods?</a:t>
            </a:r>
            <a:endParaRPr/>
          </a:p>
          <a:p>
            <a:pPr indent="-342900" lvl="0" marL="457200" rtl="0" algn="l">
              <a:lnSpc>
                <a:spcPct val="150000"/>
              </a:lnSpc>
              <a:spcBef>
                <a:spcPts val="0"/>
              </a:spcBef>
              <a:spcAft>
                <a:spcPts val="0"/>
              </a:spcAft>
              <a:buSzPts val="1800"/>
              <a:buChar char="✓"/>
            </a:pPr>
            <a:r>
              <a:rPr lang="en-GB"/>
              <a:t>What are the results and conclusions?</a:t>
            </a:r>
            <a:endParaRPr/>
          </a:p>
          <a:p>
            <a:pPr indent="-342900" lvl="0" marL="457200" rtl="0" algn="l">
              <a:lnSpc>
                <a:spcPct val="150000"/>
              </a:lnSpc>
              <a:spcBef>
                <a:spcPts val="0"/>
              </a:spcBef>
              <a:spcAft>
                <a:spcPts val="0"/>
              </a:spcAft>
              <a:buSzPts val="1800"/>
              <a:buChar char="✓"/>
            </a:pPr>
            <a:r>
              <a:rPr lang="en-GB"/>
              <a:t>How does it relate to other studies?</a:t>
            </a:r>
            <a:endParaRPr/>
          </a:p>
          <a:p>
            <a:pPr indent="-342900" lvl="0" marL="457200" rtl="0" algn="l">
              <a:lnSpc>
                <a:spcPct val="150000"/>
              </a:lnSpc>
              <a:spcBef>
                <a:spcPts val="0"/>
              </a:spcBef>
              <a:spcAft>
                <a:spcPts val="0"/>
              </a:spcAft>
              <a:buSzPts val="1800"/>
              <a:buChar char="✓"/>
            </a:pPr>
            <a:r>
              <a:rPr lang="en-GB"/>
              <a:t>What are the key insights and arguments?</a:t>
            </a:r>
            <a:endParaRPr/>
          </a:p>
          <a:p>
            <a:pPr indent="-342900" lvl="0" marL="457200" rtl="0" algn="l">
              <a:lnSpc>
                <a:spcPct val="150000"/>
              </a:lnSpc>
              <a:spcBef>
                <a:spcPts val="0"/>
              </a:spcBef>
              <a:spcAft>
                <a:spcPts val="0"/>
              </a:spcAft>
              <a:buSzPts val="1800"/>
              <a:buChar char="✓"/>
            </a:pPr>
            <a:r>
              <a:rPr lang="en-GB"/>
              <a:t>What are the strengths and weaknesses of the research?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Taking notes</a:t>
            </a:r>
            <a:endParaRPr/>
          </a:p>
        </p:txBody>
      </p:sp>
      <p:sp>
        <p:nvSpPr>
          <p:cNvPr id="149" name="Google Shape;149;p36"/>
          <p:cNvSpPr txBox="1"/>
          <p:nvPr>
            <p:ph idx="1" type="body"/>
          </p:nvPr>
        </p:nvSpPr>
        <p:spPr>
          <a:xfrm>
            <a:off x="934075" y="1478300"/>
            <a:ext cx="7200000" cy="3090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Quotes</a:t>
            </a:r>
            <a:endParaRPr/>
          </a:p>
          <a:p>
            <a:pPr indent="-342900" lvl="0" marL="457200" rtl="0" algn="l">
              <a:lnSpc>
                <a:spcPct val="150000"/>
              </a:lnSpc>
              <a:spcBef>
                <a:spcPts val="0"/>
              </a:spcBef>
              <a:spcAft>
                <a:spcPts val="0"/>
              </a:spcAft>
              <a:buSzPts val="1800"/>
              <a:buChar char="●"/>
            </a:pPr>
            <a:r>
              <a:rPr lang="en-GB"/>
              <a:t>Summaries of key points</a:t>
            </a:r>
            <a:endParaRPr/>
          </a:p>
          <a:p>
            <a:pPr indent="-342900" lvl="0" marL="457200" rtl="0" algn="l">
              <a:lnSpc>
                <a:spcPct val="150000"/>
              </a:lnSpc>
              <a:spcBef>
                <a:spcPts val="0"/>
              </a:spcBef>
              <a:spcAft>
                <a:spcPts val="0"/>
              </a:spcAft>
              <a:buSzPts val="1800"/>
              <a:buChar char="●"/>
            </a:pPr>
            <a:r>
              <a:rPr lang="en-GB"/>
              <a:t>Source information:</a:t>
            </a:r>
            <a:endParaRPr/>
          </a:p>
          <a:p>
            <a:pPr indent="-330200" lvl="1" marL="914400" rtl="0" algn="l">
              <a:lnSpc>
                <a:spcPct val="150000"/>
              </a:lnSpc>
              <a:spcBef>
                <a:spcPts val="0"/>
              </a:spcBef>
              <a:spcAft>
                <a:spcPts val="0"/>
              </a:spcAft>
              <a:buSzPts val="1600"/>
              <a:buChar char="➢"/>
            </a:pPr>
            <a:r>
              <a:rPr lang="en-GB" sz="1600"/>
              <a:t>Author name</a:t>
            </a:r>
            <a:endParaRPr sz="1600"/>
          </a:p>
          <a:p>
            <a:pPr indent="-330200" lvl="1" marL="914400" rtl="0" algn="l">
              <a:lnSpc>
                <a:spcPct val="150000"/>
              </a:lnSpc>
              <a:spcBef>
                <a:spcPts val="0"/>
              </a:spcBef>
              <a:spcAft>
                <a:spcPts val="0"/>
              </a:spcAft>
              <a:buSzPts val="1600"/>
              <a:buChar char="➢"/>
            </a:pPr>
            <a:r>
              <a:rPr lang="en-GB" sz="1600"/>
              <a:t>Title &amp; journal name</a:t>
            </a:r>
            <a:endParaRPr sz="1600"/>
          </a:p>
          <a:p>
            <a:pPr indent="-330200" lvl="1" marL="914400" rtl="0" algn="l">
              <a:lnSpc>
                <a:spcPct val="150000"/>
              </a:lnSpc>
              <a:spcBef>
                <a:spcPts val="0"/>
              </a:spcBef>
              <a:spcAft>
                <a:spcPts val="0"/>
              </a:spcAft>
              <a:buSzPts val="1600"/>
              <a:buChar char="➢"/>
            </a:pPr>
            <a:r>
              <a:rPr lang="en-GB" sz="1600"/>
              <a:t>Year of publication</a:t>
            </a:r>
            <a:endParaRPr sz="1600"/>
          </a:p>
          <a:p>
            <a:pPr indent="-330200" lvl="1" marL="914400" rtl="0" algn="l">
              <a:lnSpc>
                <a:spcPct val="150000"/>
              </a:lnSpc>
              <a:spcBef>
                <a:spcPts val="0"/>
              </a:spcBef>
              <a:spcAft>
                <a:spcPts val="0"/>
              </a:spcAft>
              <a:buSzPts val="1600"/>
              <a:buChar char="➢"/>
            </a:pPr>
            <a:r>
              <a:rPr lang="en-GB" sz="1600"/>
              <a:t>Page numbers</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7"/>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Step 3</a:t>
            </a:r>
            <a:endParaRPr/>
          </a:p>
        </p:txBody>
      </p:sp>
      <p:sp>
        <p:nvSpPr>
          <p:cNvPr id="155" name="Google Shape;155;p37"/>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Identify themes, debates, and gaps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to look for</a:t>
            </a:r>
            <a:endParaRPr/>
          </a:p>
        </p:txBody>
      </p:sp>
      <p:sp>
        <p:nvSpPr>
          <p:cNvPr id="161" name="Google Shape;161;p38"/>
          <p:cNvSpPr txBox="1"/>
          <p:nvPr>
            <p:ph idx="1" type="body"/>
          </p:nvPr>
        </p:nvSpPr>
        <p:spPr>
          <a:xfrm>
            <a:off x="934075" y="1624900"/>
            <a:ext cx="7200000" cy="2943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Trends in the literature over time</a:t>
            </a:r>
            <a:endParaRPr/>
          </a:p>
          <a:p>
            <a:pPr indent="-342900" lvl="0" marL="457200" rtl="0" algn="l">
              <a:lnSpc>
                <a:spcPct val="150000"/>
              </a:lnSpc>
              <a:spcBef>
                <a:spcPts val="0"/>
              </a:spcBef>
              <a:spcAft>
                <a:spcPts val="0"/>
              </a:spcAft>
              <a:buSzPts val="1800"/>
              <a:buChar char="●"/>
            </a:pPr>
            <a:r>
              <a:rPr lang="en-GB"/>
              <a:t>Key themes</a:t>
            </a:r>
            <a:endParaRPr/>
          </a:p>
          <a:p>
            <a:pPr indent="-342900" lvl="0" marL="457200" rtl="0" algn="l">
              <a:lnSpc>
                <a:spcPct val="150000"/>
              </a:lnSpc>
              <a:spcBef>
                <a:spcPts val="0"/>
              </a:spcBef>
              <a:spcAft>
                <a:spcPts val="0"/>
              </a:spcAft>
              <a:buSzPts val="1800"/>
              <a:buChar char="●"/>
            </a:pPr>
            <a:r>
              <a:rPr lang="en-GB"/>
              <a:t>Debates and disagreements</a:t>
            </a:r>
            <a:endParaRPr/>
          </a:p>
          <a:p>
            <a:pPr indent="-342900" lvl="0" marL="457200" rtl="0" algn="l">
              <a:lnSpc>
                <a:spcPct val="150000"/>
              </a:lnSpc>
              <a:spcBef>
                <a:spcPts val="0"/>
              </a:spcBef>
              <a:spcAft>
                <a:spcPts val="0"/>
              </a:spcAft>
              <a:buSzPts val="1800"/>
              <a:buChar char="●"/>
            </a:pPr>
            <a:r>
              <a:rPr lang="en-GB"/>
              <a:t>Pivotal publications</a:t>
            </a:r>
            <a:endParaRPr/>
          </a:p>
          <a:p>
            <a:pPr indent="-342900" lvl="0" marL="457200" rtl="0" algn="l">
              <a:lnSpc>
                <a:spcPct val="150000"/>
              </a:lnSpc>
              <a:spcBef>
                <a:spcPts val="0"/>
              </a:spcBef>
              <a:spcAft>
                <a:spcPts val="0"/>
              </a:spcAft>
              <a:buSzPts val="1800"/>
              <a:buChar char="●"/>
            </a:pPr>
            <a:r>
              <a:rPr lang="en-GB"/>
              <a:t>Research gaps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Examples of trends and gaps</a:t>
            </a:r>
            <a:endParaRPr/>
          </a:p>
        </p:txBody>
      </p:sp>
      <p:sp>
        <p:nvSpPr>
          <p:cNvPr id="167" name="Google Shape;167;p39"/>
          <p:cNvSpPr txBox="1"/>
          <p:nvPr>
            <p:ph idx="1" type="body"/>
          </p:nvPr>
        </p:nvSpPr>
        <p:spPr>
          <a:xfrm>
            <a:off x="934075" y="1783725"/>
            <a:ext cx="7200000" cy="2785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Most research focused on young women</a:t>
            </a:r>
            <a:endParaRPr/>
          </a:p>
          <a:p>
            <a:pPr indent="-342900" lvl="0" marL="457200" rtl="0" algn="l">
              <a:lnSpc>
                <a:spcPct val="150000"/>
              </a:lnSpc>
              <a:spcBef>
                <a:spcPts val="0"/>
              </a:spcBef>
              <a:spcAft>
                <a:spcPts val="0"/>
              </a:spcAft>
              <a:buSzPts val="1800"/>
              <a:buChar char="✓"/>
            </a:pPr>
            <a:r>
              <a:rPr lang="en-GB"/>
              <a:t>Increasing interest in the visual aspects of social media</a:t>
            </a:r>
            <a:endParaRPr/>
          </a:p>
          <a:p>
            <a:pPr indent="-342900" lvl="0" marL="457200" rtl="0" algn="l">
              <a:lnSpc>
                <a:spcPct val="150000"/>
              </a:lnSpc>
              <a:spcBef>
                <a:spcPts val="0"/>
              </a:spcBef>
              <a:spcAft>
                <a:spcPts val="0"/>
              </a:spcAft>
              <a:buSzPts val="1800"/>
              <a:buChar char="✗"/>
            </a:pPr>
            <a:r>
              <a:rPr lang="en-GB"/>
              <a:t>Lack of research on platforms like Instagram and Snapchat</a:t>
            </a:r>
            <a:endParaRPr/>
          </a:p>
          <a:p>
            <a:pPr indent="-342900" lvl="0" marL="914400" rtl="0" algn="l">
              <a:lnSpc>
                <a:spcPct val="150000"/>
              </a:lnSpc>
              <a:spcBef>
                <a:spcPts val="0"/>
              </a:spcBef>
              <a:spcAft>
                <a:spcPts val="0"/>
              </a:spcAft>
              <a:buSzPts val="1800"/>
              <a:buChar char="➠"/>
            </a:pPr>
            <a:r>
              <a:rPr lang="en-GB"/>
              <a:t>This is a gap your research could fill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0"/>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Step 4</a:t>
            </a:r>
            <a:endParaRPr/>
          </a:p>
        </p:txBody>
      </p:sp>
      <p:sp>
        <p:nvSpPr>
          <p:cNvPr id="173" name="Google Shape;173;p40"/>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Outline your structure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Common structures</a:t>
            </a:r>
            <a:endParaRPr/>
          </a:p>
        </p:txBody>
      </p:sp>
      <p:sp>
        <p:nvSpPr>
          <p:cNvPr id="179" name="Google Shape;179;p41"/>
          <p:cNvSpPr txBox="1"/>
          <p:nvPr>
            <p:ph idx="1" type="body"/>
          </p:nvPr>
        </p:nvSpPr>
        <p:spPr>
          <a:xfrm>
            <a:off x="859075" y="1760275"/>
            <a:ext cx="7200000" cy="2819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GB"/>
              <a:t>Chronological: 		</a:t>
            </a:r>
            <a:r>
              <a:rPr lang="en-GB"/>
              <a:t>Organize by time</a:t>
            </a:r>
            <a:endParaRPr/>
          </a:p>
          <a:p>
            <a:pPr indent="-342900" lvl="0" marL="457200" rtl="0" algn="l">
              <a:lnSpc>
                <a:spcPct val="150000"/>
              </a:lnSpc>
              <a:spcBef>
                <a:spcPts val="0"/>
              </a:spcBef>
              <a:spcAft>
                <a:spcPts val="0"/>
              </a:spcAft>
              <a:buSzPts val="1800"/>
              <a:buChar char="●"/>
            </a:pPr>
            <a:r>
              <a:rPr b="1" lang="en-GB"/>
              <a:t>Thematic: 			</a:t>
            </a:r>
            <a:r>
              <a:rPr lang="en-GB"/>
              <a:t>Organize by theme</a:t>
            </a:r>
            <a:endParaRPr/>
          </a:p>
          <a:p>
            <a:pPr indent="-342900" lvl="0" marL="457200" rtl="0" algn="l">
              <a:lnSpc>
                <a:spcPct val="150000"/>
              </a:lnSpc>
              <a:spcBef>
                <a:spcPts val="0"/>
              </a:spcBef>
              <a:spcAft>
                <a:spcPts val="0"/>
              </a:spcAft>
              <a:buSzPts val="1800"/>
              <a:buChar char="●"/>
            </a:pPr>
            <a:r>
              <a:rPr b="1" lang="en-GB"/>
              <a:t>Methodological: 	</a:t>
            </a:r>
            <a:r>
              <a:rPr lang="en-GB"/>
              <a:t>Organize by methodology</a:t>
            </a:r>
            <a:endParaRPr/>
          </a:p>
          <a:p>
            <a:pPr indent="-342900" lvl="0" marL="457200" rtl="0" algn="l">
              <a:lnSpc>
                <a:spcPct val="150000"/>
              </a:lnSpc>
              <a:spcBef>
                <a:spcPts val="0"/>
              </a:spcBef>
              <a:spcAft>
                <a:spcPts val="0"/>
              </a:spcAft>
              <a:buSzPts val="1800"/>
              <a:buChar char="●"/>
            </a:pPr>
            <a:r>
              <a:rPr b="1" lang="en-GB"/>
              <a:t>Theoretical: 		</a:t>
            </a:r>
            <a:r>
              <a:rPr lang="en-GB"/>
              <a:t>Organize by theoretical approach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4"/>
          <p:cNvSpPr txBox="1"/>
          <p:nvPr>
            <p:ph idx="1" type="subTitle"/>
          </p:nvPr>
        </p:nvSpPr>
        <p:spPr>
          <a:xfrm>
            <a:off x="972000" y="2175450"/>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600"/>
              <a:t>What is a literature review?</a:t>
            </a:r>
            <a:endParaRPr b="1"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Before you start writing, it's good to have an outline of your literature review's structure. In this video, you'll learn 4 common approaches to organize the body of your literature review. &#10;&#10;Subscribbr ► https://www.youtube.com/scribbrus?sub_confirmation=1&#10;&#10;Intro and topic recap - 00:00&#10;1. Chronological - 0:39&#10;2. Thematic - 1:17&#10;3. Method - 1:41&#10;4. Theory - 2:01&#10;&#10;***************************************&#10;Additional Resources&#10;&#10;Check out our literature review playlist here ► https://www.youtube.com/playlist?list=PLjBMY3HggCpCEpa2VIXXM1udk9kcknahX&#10;&#10;Check out other Scribbr Knowledge Base articles here ► https://www.scribbr.com/knowledge-base/&#10;***************************************************&#10;Academic Writing Resources:&#10;&#10;APA Citation Generator ► https://www.scribbr.com/apa-citation-generator/&#10;&#10;Plagiarism Checker ► https://www.scribbr.com/plagiarism-checker/&#10;&#10;Proofreading &amp; Editing Service ► https://www.scribbr.com/proofreading-editing/&#10;&#10;****************************************************&#10;&#10;CONNECT WITH US:&#10;Scribbr ► https://scribbr.com&#10;YouTube ► https://www.youtube.com/channel/UCrDcofIg9AJ3Ky3BGuMnqqw?sub_confirmation=1&#10;Instagram ► https://www.instagram.com/scribbr_/" id="184" name="Google Shape;184;p42" title="Outline Your Literature Review's Structure | Scribbr 🎓">
            <a:hlinkClick r:id="rId3"/>
          </p:cNvPr>
          <p:cNvPicPr preferRelativeResize="0"/>
          <p:nvPr/>
        </p:nvPicPr>
        <p:blipFill>
          <a:blip r:embed="rId4">
            <a:alphaModFix/>
          </a:blip>
          <a:stretch>
            <a:fillRect/>
          </a:stretch>
        </p:blipFill>
        <p:spPr>
          <a:xfrm>
            <a:off x="1951013" y="606013"/>
            <a:ext cx="5241976" cy="3931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Step 5</a:t>
            </a:r>
            <a:endParaRPr/>
          </a:p>
        </p:txBody>
      </p:sp>
      <p:sp>
        <p:nvSpPr>
          <p:cNvPr id="190" name="Google Shape;190;p4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Write your literature review</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Format of a literature review</a:t>
            </a:r>
            <a:endParaRPr/>
          </a:p>
        </p:txBody>
      </p:sp>
      <p:sp>
        <p:nvSpPr>
          <p:cNvPr id="196" name="Google Shape;196;p44"/>
          <p:cNvSpPr txBox="1"/>
          <p:nvPr>
            <p:ph idx="1" type="body"/>
          </p:nvPr>
        </p:nvSpPr>
        <p:spPr>
          <a:xfrm>
            <a:off x="934075" y="1612700"/>
            <a:ext cx="7200000" cy="29559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AutoNum type="arabicPeriod"/>
            </a:pPr>
            <a:r>
              <a:rPr b="1" lang="en-GB"/>
              <a:t>Introduction</a:t>
            </a:r>
            <a:r>
              <a:rPr lang="en-GB"/>
              <a:t> establishing purpose</a:t>
            </a:r>
            <a:endParaRPr/>
          </a:p>
          <a:p>
            <a:pPr indent="-342900" lvl="0" marL="457200" rtl="0" algn="l">
              <a:lnSpc>
                <a:spcPct val="200000"/>
              </a:lnSpc>
              <a:spcBef>
                <a:spcPts val="0"/>
              </a:spcBef>
              <a:spcAft>
                <a:spcPts val="0"/>
              </a:spcAft>
              <a:buSzPts val="1800"/>
              <a:buAutoNum type="arabicPeriod"/>
            </a:pPr>
            <a:r>
              <a:rPr b="1" lang="en-GB"/>
              <a:t>Body</a:t>
            </a:r>
            <a:r>
              <a:rPr lang="en-GB"/>
              <a:t> analyzing the literature</a:t>
            </a:r>
            <a:endParaRPr/>
          </a:p>
          <a:p>
            <a:pPr indent="-342900" lvl="0" marL="457200" rtl="0" algn="l">
              <a:lnSpc>
                <a:spcPct val="200000"/>
              </a:lnSpc>
              <a:spcBef>
                <a:spcPts val="0"/>
              </a:spcBef>
              <a:spcAft>
                <a:spcPts val="0"/>
              </a:spcAft>
              <a:buSzPts val="1800"/>
              <a:buAutoNum type="arabicPeriod"/>
            </a:pPr>
            <a:r>
              <a:rPr b="1" lang="en-GB"/>
              <a:t>Conclusion</a:t>
            </a:r>
            <a:r>
              <a:rPr lang="en-GB"/>
              <a:t> summarizing key findings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introduction</a:t>
            </a:r>
            <a:endParaRPr/>
          </a:p>
        </p:txBody>
      </p:sp>
      <p:sp>
        <p:nvSpPr>
          <p:cNvPr id="202" name="Google Shape;202;p45"/>
          <p:cNvSpPr txBox="1"/>
          <p:nvPr>
            <p:ph idx="1" type="body"/>
          </p:nvPr>
        </p:nvSpPr>
        <p:spPr>
          <a:xfrm>
            <a:off x="934075" y="1351675"/>
            <a:ext cx="7200000" cy="321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Stand-alone literature review</a:t>
            </a:r>
            <a:r>
              <a:rPr lang="en-GB"/>
              <a:t>:</a:t>
            </a:r>
            <a:endParaRPr/>
          </a:p>
          <a:p>
            <a:pPr indent="-342900" lvl="0" marL="457200" rtl="0" algn="l">
              <a:spcBef>
                <a:spcPts val="1600"/>
              </a:spcBef>
              <a:spcAft>
                <a:spcPts val="0"/>
              </a:spcAft>
              <a:buSzPts val="1800"/>
              <a:buChar char="●"/>
            </a:pPr>
            <a:r>
              <a:rPr lang="en-GB"/>
              <a:t>Provide background on the topic</a:t>
            </a:r>
            <a:endParaRPr/>
          </a:p>
          <a:p>
            <a:pPr indent="-342900" lvl="0" marL="457200" rtl="0" algn="l">
              <a:lnSpc>
                <a:spcPct val="115000"/>
              </a:lnSpc>
              <a:spcBef>
                <a:spcPts val="0"/>
              </a:spcBef>
              <a:spcAft>
                <a:spcPts val="0"/>
              </a:spcAft>
              <a:buSzPts val="1800"/>
              <a:buChar char="●"/>
            </a:pPr>
            <a:r>
              <a:rPr lang="en-GB"/>
              <a:t>Describe the objectives of the literature review</a:t>
            </a:r>
            <a:endParaRPr/>
          </a:p>
          <a:p>
            <a:pPr indent="0" lvl="0" marL="0" rtl="0" algn="l">
              <a:lnSpc>
                <a:spcPct val="115000"/>
              </a:lnSpc>
              <a:spcBef>
                <a:spcPts val="1600"/>
              </a:spcBef>
              <a:spcAft>
                <a:spcPts val="0"/>
              </a:spcAft>
              <a:buNone/>
            </a:pPr>
            <a:r>
              <a:rPr b="1" lang="en-GB"/>
              <a:t>D</a:t>
            </a:r>
            <a:r>
              <a:rPr b="1" lang="en-GB"/>
              <a:t>issertation, thesis, or research paper</a:t>
            </a:r>
            <a:r>
              <a:rPr lang="en-GB"/>
              <a:t>:</a:t>
            </a:r>
            <a:r>
              <a:rPr lang="en-GB"/>
              <a:t> </a:t>
            </a:r>
            <a:endParaRPr/>
          </a:p>
          <a:p>
            <a:pPr indent="-342900" lvl="0" marL="457200" rtl="0" algn="l">
              <a:lnSpc>
                <a:spcPct val="115000"/>
              </a:lnSpc>
              <a:spcBef>
                <a:spcPts val="1600"/>
              </a:spcBef>
              <a:spcAft>
                <a:spcPts val="0"/>
              </a:spcAft>
              <a:buSzPts val="1800"/>
              <a:buChar char="●"/>
            </a:pPr>
            <a:r>
              <a:rPr lang="en-GB"/>
              <a:t>Reiterate the central problem</a:t>
            </a:r>
            <a:endParaRPr/>
          </a:p>
          <a:p>
            <a:pPr indent="-342900" lvl="0" marL="457200" rtl="0" algn="l">
              <a:lnSpc>
                <a:spcPct val="115000"/>
              </a:lnSpc>
              <a:spcBef>
                <a:spcPts val="0"/>
              </a:spcBef>
              <a:spcAft>
                <a:spcPts val="0"/>
              </a:spcAft>
              <a:buSzPts val="1800"/>
              <a:buChar char="●"/>
            </a:pPr>
            <a:r>
              <a:rPr lang="en-GB"/>
              <a:t>Briefly summarize the scholarly context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body</a:t>
            </a:r>
            <a:endParaRPr/>
          </a:p>
        </p:txBody>
      </p:sp>
      <p:sp>
        <p:nvSpPr>
          <p:cNvPr id="208" name="Google Shape;208;p46"/>
          <p:cNvSpPr txBox="1"/>
          <p:nvPr>
            <p:ph idx="1" type="body"/>
          </p:nvPr>
        </p:nvSpPr>
        <p:spPr>
          <a:xfrm>
            <a:off x="934075" y="1392775"/>
            <a:ext cx="7200000" cy="3176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May be divided into sections</a:t>
            </a:r>
            <a:endParaRPr/>
          </a:p>
          <a:p>
            <a:pPr indent="-342900" lvl="0" marL="457200" rtl="0" algn="l">
              <a:lnSpc>
                <a:spcPct val="150000"/>
              </a:lnSpc>
              <a:spcBef>
                <a:spcPts val="0"/>
              </a:spcBef>
              <a:spcAft>
                <a:spcPts val="0"/>
              </a:spcAft>
              <a:buSzPts val="1800"/>
              <a:buChar char="●"/>
            </a:pPr>
            <a:r>
              <a:rPr lang="en-GB"/>
              <a:t>Analyze and interpret</a:t>
            </a:r>
            <a:endParaRPr/>
          </a:p>
          <a:p>
            <a:pPr indent="-342900" lvl="0" marL="457200" rtl="0" algn="l">
              <a:lnSpc>
                <a:spcPct val="150000"/>
              </a:lnSpc>
              <a:spcBef>
                <a:spcPts val="0"/>
              </a:spcBef>
              <a:spcAft>
                <a:spcPts val="0"/>
              </a:spcAft>
              <a:buSzPts val="1800"/>
              <a:buChar char="●"/>
            </a:pPr>
            <a:r>
              <a:rPr lang="en-GB"/>
              <a:t>Critically evaluate</a:t>
            </a:r>
            <a:endParaRPr/>
          </a:p>
          <a:p>
            <a:pPr indent="-342900" lvl="0" marL="457200" rtl="0" algn="l">
              <a:lnSpc>
                <a:spcPct val="150000"/>
              </a:lnSpc>
              <a:spcBef>
                <a:spcPts val="0"/>
              </a:spcBef>
              <a:spcAft>
                <a:spcPts val="0"/>
              </a:spcAft>
              <a:buSzPts val="1800"/>
              <a:buChar char="●"/>
            </a:pPr>
            <a:r>
              <a:rPr lang="en-GB"/>
              <a:t>S</a:t>
            </a:r>
            <a:r>
              <a:rPr lang="en-GB"/>
              <a:t>ynthesize different sources</a:t>
            </a:r>
            <a:endParaRPr/>
          </a:p>
          <a:p>
            <a:pPr indent="-342900" lvl="0" marL="457200" rtl="0" algn="l">
              <a:lnSpc>
                <a:spcPct val="150000"/>
              </a:lnSpc>
              <a:spcBef>
                <a:spcPts val="0"/>
              </a:spcBef>
              <a:spcAft>
                <a:spcPts val="0"/>
              </a:spcAft>
              <a:buSzPts val="1800"/>
              <a:buChar char="●"/>
            </a:pPr>
            <a:r>
              <a:rPr lang="en-GB"/>
              <a:t>Use well-structured paragraphs</a:t>
            </a:r>
            <a:endParaRPr/>
          </a:p>
          <a:p>
            <a:pPr indent="-342900" lvl="0" marL="457200" rtl="0" algn="l">
              <a:lnSpc>
                <a:spcPct val="150000"/>
              </a:lnSpc>
              <a:spcBef>
                <a:spcPts val="0"/>
              </a:spcBef>
              <a:spcAft>
                <a:spcPts val="0"/>
              </a:spcAft>
              <a:buSzPts val="1800"/>
              <a:buChar char="●"/>
            </a:pPr>
            <a:r>
              <a:rPr lang="en-GB"/>
              <a:t>Cite your sources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Just like any other academic text, your literature review should have an introduction, a main body, and a conclusion. In this video, you’ll learn what to include in each section, as well as 4 tips for the main body illustrated with an example. &#10;&#10;Subscribbr ► https://www.youtube.com/scribbrus?sub_confirmation=1&#10;&#10;Intro - 0:00&#10;General structure - 00:10&#10;Introduction - 00:17&#10;Body - 1:10&#10;4 Tips for main body - 1:31&#10;1. Summarize &amp; synthesize - 1:39&#10;2. Analyze and interpret - 2:18&#10;3. Critically evaluate - 2:42&#10;4. Use well-structured paragraphs - 3:00&#10;Conclusion - 3:21&#10;Before submitting - 3:44&#10;&#10;****************************************************&#10;Additional Resources&#10;&#10;Check out our literature review playlist here ► https://www.youtube.com/playlist?list=PLjBMY3HggCpCEpa2VIXXM1udk9kcknahX&#10;&#10;Check out other Scribbr Knowledge Base articles here ► https://www.scribbr.com/knowledge-base/&#10;***************************************************&#10;Academic Writing Resources:&#10;&#10;APA Citation Generator ► https://www.scribbr.com/apa-citation-generator/&#10;&#10;Plagiarism Checker ► https://www.scribbr.com/plagiarism-checker/&#10;&#10;Proofreading &amp; Editing Service ► https://www.scribbr.com/proofreading-editing/&#10;&#10;****************************************************&#10;&#10;CONNECT WITH US:&#10;Scribbr ► https://scribbr.com&#10;Subscribbr ► https://www.youtube.com/scribbrus?sub_confirmation=1&#10;Instagram ► https://www.instagram.com/scribbr_/" id="213" name="Google Shape;213;p47" title="4 TIPS for Writing a Literature Review's Intro, Body &amp; Conclusion | Scribbr 🎓">
            <a:hlinkClick r:id="rId3"/>
          </p:cNvPr>
          <p:cNvPicPr preferRelativeResize="0"/>
          <p:nvPr/>
        </p:nvPicPr>
        <p:blipFill>
          <a:blip r:embed="rId4">
            <a:alphaModFix/>
          </a:blip>
          <a:stretch>
            <a:fillRect/>
          </a:stretch>
        </p:blipFill>
        <p:spPr>
          <a:xfrm>
            <a:off x="1751262" y="456200"/>
            <a:ext cx="5641475" cy="4231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conclusion</a:t>
            </a:r>
            <a:endParaRPr/>
          </a:p>
        </p:txBody>
      </p:sp>
      <p:sp>
        <p:nvSpPr>
          <p:cNvPr id="219" name="Google Shape;219;p48"/>
          <p:cNvSpPr txBox="1"/>
          <p:nvPr>
            <p:ph idx="1" type="body"/>
          </p:nvPr>
        </p:nvSpPr>
        <p:spPr>
          <a:xfrm>
            <a:off x="934075" y="1363625"/>
            <a:ext cx="7200000" cy="32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Stand-alone literature review:</a:t>
            </a:r>
            <a:endParaRPr b="1"/>
          </a:p>
          <a:p>
            <a:pPr indent="-342900" lvl="0" marL="457200" rtl="0" algn="l">
              <a:spcBef>
                <a:spcPts val="1600"/>
              </a:spcBef>
              <a:spcAft>
                <a:spcPts val="0"/>
              </a:spcAft>
              <a:buSzPts val="1800"/>
              <a:buChar char="●"/>
            </a:pPr>
            <a:r>
              <a:rPr lang="en-GB"/>
              <a:t>Discuss the overall implications</a:t>
            </a:r>
            <a:endParaRPr/>
          </a:p>
          <a:p>
            <a:pPr indent="-342900" lvl="0" marL="457200" rtl="0" algn="l">
              <a:spcBef>
                <a:spcPts val="0"/>
              </a:spcBef>
              <a:spcAft>
                <a:spcPts val="0"/>
              </a:spcAft>
              <a:buSzPts val="1800"/>
              <a:buChar char="●"/>
            </a:pPr>
            <a:r>
              <a:rPr lang="en-GB"/>
              <a:t>Make suggestions for future research</a:t>
            </a:r>
            <a:endParaRPr b="1"/>
          </a:p>
          <a:p>
            <a:pPr indent="0" lvl="0" marL="0" rtl="0" algn="l">
              <a:lnSpc>
                <a:spcPct val="115000"/>
              </a:lnSpc>
              <a:spcBef>
                <a:spcPts val="1600"/>
              </a:spcBef>
              <a:spcAft>
                <a:spcPts val="0"/>
              </a:spcAft>
              <a:buNone/>
            </a:pPr>
            <a:r>
              <a:rPr b="1" lang="en-GB"/>
              <a:t>Dissertation, thesis, or research paper:</a:t>
            </a:r>
            <a:endParaRPr b="1"/>
          </a:p>
          <a:p>
            <a:pPr indent="-342900" lvl="0" marL="457200" rtl="0" algn="l">
              <a:lnSpc>
                <a:spcPct val="115000"/>
              </a:lnSpc>
              <a:spcBef>
                <a:spcPts val="1600"/>
              </a:spcBef>
              <a:spcAft>
                <a:spcPts val="0"/>
              </a:spcAft>
              <a:buSzPts val="1800"/>
              <a:buChar char="●"/>
            </a:pPr>
            <a:r>
              <a:rPr lang="en-GB"/>
              <a:t>Show how the literature review has informed your approach</a:t>
            </a:r>
            <a:endParaRPr/>
          </a:p>
          <a:p>
            <a:pPr indent="-342900" lvl="0" marL="457200" rtl="0" algn="l">
              <a:lnSpc>
                <a:spcPct val="115000"/>
              </a:lnSpc>
              <a:spcBef>
                <a:spcPts val="0"/>
              </a:spcBef>
              <a:spcAft>
                <a:spcPts val="0"/>
              </a:spcAft>
              <a:buSzPts val="1800"/>
              <a:buChar char="●"/>
            </a:pPr>
            <a:r>
              <a:rPr lang="en-GB"/>
              <a:t>State what gaps your research will address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9"/>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Recommended</a:t>
            </a:r>
            <a:br>
              <a:rPr lang="en-GB"/>
            </a:br>
            <a:r>
              <a:rPr lang="en-GB"/>
              <a:t> resources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5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Free Scribbr resources</a:t>
            </a:r>
            <a:endParaRPr/>
          </a:p>
        </p:txBody>
      </p:sp>
      <p:sp>
        <p:nvSpPr>
          <p:cNvPr id="230" name="Google Shape;230;p50"/>
          <p:cNvSpPr txBox="1"/>
          <p:nvPr>
            <p:ph idx="1" type="body"/>
          </p:nvPr>
        </p:nvSpPr>
        <p:spPr>
          <a:xfrm>
            <a:off x="934075" y="1592100"/>
            <a:ext cx="4139400" cy="1407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Knowledge Base</a:t>
            </a:r>
            <a:r>
              <a:rPr lang="en-GB"/>
              <a:t> (300+ articles)</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Citation Generator</a:t>
            </a:r>
            <a:endParaRPr/>
          </a:p>
          <a:p>
            <a:pPr indent="-342900" lvl="0" marL="457200" rtl="0" algn="l">
              <a:lnSpc>
                <a:spcPct val="150000"/>
              </a:lnSpc>
              <a:spcBef>
                <a:spcPts val="0"/>
              </a:spcBef>
              <a:spcAft>
                <a:spcPts val="0"/>
              </a:spcAft>
              <a:buSzPts val="1800"/>
              <a:buChar char="●"/>
            </a:pPr>
            <a:r>
              <a:rPr lang="en-GB" u="sng">
                <a:solidFill>
                  <a:schemeClr val="hlink"/>
                </a:solidFill>
                <a:hlinkClick r:id="rId5"/>
              </a:rPr>
              <a:t>YouTube Channel</a:t>
            </a:r>
            <a:endParaRPr/>
          </a:p>
        </p:txBody>
      </p:sp>
      <p:sp>
        <p:nvSpPr>
          <p:cNvPr id="231" name="Google Shape;231;p50"/>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32" name="Google Shape;232;p50"/>
          <p:cNvPicPr preferRelativeResize="0"/>
          <p:nvPr/>
        </p:nvPicPr>
        <p:blipFill>
          <a:blip r:embed="rId6">
            <a:alphaModFix/>
          </a:blip>
          <a:stretch>
            <a:fillRect/>
          </a:stretch>
        </p:blipFill>
        <p:spPr>
          <a:xfrm>
            <a:off x="5568875" y="781050"/>
            <a:ext cx="3200400" cy="1790700"/>
          </a:xfrm>
          <a:prstGeom prst="rect">
            <a:avLst/>
          </a:prstGeom>
          <a:noFill/>
          <a:ln>
            <a:noFill/>
          </a:ln>
        </p:spPr>
      </p:pic>
      <p:pic>
        <p:nvPicPr>
          <p:cNvPr id="233" name="Google Shape;233;p50"/>
          <p:cNvPicPr preferRelativeResize="0"/>
          <p:nvPr/>
        </p:nvPicPr>
        <p:blipFill>
          <a:blip r:embed="rId7">
            <a:alphaModFix/>
          </a:blip>
          <a:stretch>
            <a:fillRect/>
          </a:stretch>
        </p:blipFill>
        <p:spPr>
          <a:xfrm>
            <a:off x="934075" y="3000000"/>
            <a:ext cx="3200400" cy="1790700"/>
          </a:xfrm>
          <a:prstGeom prst="rect">
            <a:avLst/>
          </a:prstGeom>
          <a:noFill/>
          <a:ln>
            <a:noFill/>
          </a:ln>
        </p:spPr>
      </p:pic>
      <p:pic>
        <p:nvPicPr>
          <p:cNvPr id="234" name="Google Shape;234;p50"/>
          <p:cNvPicPr preferRelativeResize="0"/>
          <p:nvPr/>
        </p:nvPicPr>
        <p:blipFill>
          <a:blip r:embed="rId8">
            <a:alphaModFix/>
          </a:blip>
          <a:stretch>
            <a:fillRect/>
          </a:stretch>
        </p:blipFill>
        <p:spPr>
          <a:xfrm>
            <a:off x="4804100" y="2750125"/>
            <a:ext cx="3200400" cy="1790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5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we’re Scribbr </a:t>
            </a:r>
            <a:r>
              <a:rPr lang="en-GB"/>
              <a:t>👋</a:t>
            </a:r>
            <a:endParaRPr/>
          </a:p>
        </p:txBody>
      </p:sp>
      <p:sp>
        <p:nvSpPr>
          <p:cNvPr id="240" name="Google Shape;240;p51"/>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t>We are a team of 60 people in Amsterdam, and we partner with more than 500 freelance editors across the globe to help students graduate and become better academic writers.</a:t>
            </a:r>
            <a:r>
              <a:rPr b="1" lang="en-GB" sz="1400"/>
              <a:t> </a:t>
            </a:r>
            <a:endParaRPr b="1" sz="1400"/>
          </a:p>
          <a:p>
            <a:pPr indent="0" lvl="0" marL="0" rtl="0" algn="l">
              <a:spcBef>
                <a:spcPts val="1600"/>
              </a:spcBef>
              <a:spcAft>
                <a:spcPts val="1600"/>
              </a:spcAft>
              <a:buNone/>
            </a:pPr>
            <a:r>
              <a:rPr lang="en-GB" sz="1400"/>
              <a:t>Every day, we work hard on our </a:t>
            </a:r>
            <a:r>
              <a:rPr lang="en-GB" sz="1400" u="sng">
                <a:solidFill>
                  <a:schemeClr val="hlink"/>
                </a:solidFill>
                <a:hlinkClick r:id="rId3"/>
              </a:rPr>
              <a:t>Proofreading &amp; Editing service</a:t>
            </a:r>
            <a:r>
              <a:rPr lang="en-GB" sz="1400"/>
              <a:t>, </a:t>
            </a:r>
            <a:r>
              <a:rPr lang="en-GB" sz="1400" u="sng">
                <a:solidFill>
                  <a:schemeClr val="hlink"/>
                </a:solidFill>
                <a:hlinkClick r:id="rId4"/>
              </a:rPr>
              <a:t>Plagiarism Checker</a:t>
            </a:r>
            <a:r>
              <a:rPr lang="en-GB" sz="1400"/>
              <a:t>, </a:t>
            </a:r>
            <a:r>
              <a:rPr lang="en-GB" sz="1400" u="sng">
                <a:solidFill>
                  <a:schemeClr val="hlink"/>
                </a:solidFill>
                <a:hlinkClick r:id="rId5"/>
              </a:rPr>
              <a:t>Citation Generator</a:t>
            </a:r>
            <a:r>
              <a:rPr lang="en-GB" sz="1400"/>
              <a:t>,</a:t>
            </a:r>
            <a:r>
              <a:rPr lang="en-GB"/>
              <a:t> </a:t>
            </a:r>
            <a:r>
              <a:rPr lang="en-GB" sz="1400" u="sng">
                <a:solidFill>
                  <a:schemeClr val="hlink"/>
                </a:solidFill>
                <a:hlinkClick r:id="rId6"/>
              </a:rPr>
              <a:t>Knowledge Base</a:t>
            </a:r>
            <a:r>
              <a:rPr lang="en-GB" sz="1400"/>
              <a:t> and educational </a:t>
            </a:r>
            <a:r>
              <a:rPr lang="en-GB" sz="1400" u="sng">
                <a:solidFill>
                  <a:schemeClr val="hlink"/>
                </a:solidFill>
                <a:hlinkClick r:id="rId7"/>
              </a:rPr>
              <a:t>YouTube channe</a:t>
            </a:r>
            <a:r>
              <a:rPr lang="en-GB" sz="1400" u="sng">
                <a:solidFill>
                  <a:schemeClr val="hlink"/>
                </a:solidFill>
                <a:hlinkClick r:id="rId8"/>
              </a:rPr>
              <a:t>l</a:t>
            </a:r>
            <a:r>
              <a:rPr lang="en-GB" sz="1400"/>
              <a:t>.</a:t>
            </a:r>
            <a:endParaRPr b="1"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5"/>
          <p:cNvSpPr txBox="1"/>
          <p:nvPr>
            <p:ph type="title"/>
          </p:nvPr>
        </p:nvSpPr>
        <p:spPr>
          <a:xfrm>
            <a:off x="934075" y="4808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literature review...</a:t>
            </a:r>
            <a:endParaRPr/>
          </a:p>
        </p:txBody>
      </p:sp>
      <p:sp>
        <p:nvSpPr>
          <p:cNvPr id="84" name="Google Shape;84;p25"/>
          <p:cNvSpPr txBox="1"/>
          <p:nvPr>
            <p:ph idx="1" type="body"/>
          </p:nvPr>
        </p:nvSpPr>
        <p:spPr>
          <a:xfrm>
            <a:off x="934075" y="1539375"/>
            <a:ext cx="7200000" cy="2335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Surveys scholarly sources on a specific topic</a:t>
            </a:r>
            <a:endParaRPr/>
          </a:p>
          <a:p>
            <a:pPr indent="-342900" lvl="0" marL="457200" rtl="0" algn="l">
              <a:lnSpc>
                <a:spcPct val="150000"/>
              </a:lnSpc>
              <a:spcBef>
                <a:spcPts val="0"/>
              </a:spcBef>
              <a:spcAft>
                <a:spcPts val="0"/>
              </a:spcAft>
              <a:buSzPts val="1800"/>
              <a:buChar char="●"/>
            </a:pPr>
            <a:r>
              <a:rPr lang="en-GB"/>
              <a:t>Provides an overview of current knowledge</a:t>
            </a:r>
            <a:endParaRPr/>
          </a:p>
          <a:p>
            <a:pPr indent="-342900" lvl="0" marL="457200" rtl="0" algn="l">
              <a:lnSpc>
                <a:spcPct val="150000"/>
              </a:lnSpc>
              <a:spcBef>
                <a:spcPts val="0"/>
              </a:spcBef>
              <a:spcAft>
                <a:spcPts val="0"/>
              </a:spcAft>
              <a:buSzPts val="1800"/>
              <a:buChar char="●"/>
            </a:pPr>
            <a:r>
              <a:rPr lang="en-GB"/>
              <a:t>Points out gaps in existing research</a:t>
            </a:r>
            <a:endParaRPr/>
          </a:p>
          <a:p>
            <a:pPr indent="-342900" lvl="0" marL="457200" rtl="0" algn="l">
              <a:lnSpc>
                <a:spcPct val="150000"/>
              </a:lnSpc>
              <a:spcBef>
                <a:spcPts val="0"/>
              </a:spcBef>
              <a:spcAft>
                <a:spcPts val="0"/>
              </a:spcAft>
              <a:buSzPts val="1800"/>
              <a:buChar char="●"/>
            </a:pPr>
            <a:r>
              <a:rPr lang="en-GB"/>
              <a:t>A</a:t>
            </a:r>
            <a:r>
              <a:rPr lang="en-GB"/>
              <a:t>ppears as part of a dissertation or on its own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5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Guidelines for using this presentation</a:t>
            </a:r>
            <a:endParaRPr/>
          </a:p>
        </p:txBody>
      </p:sp>
      <p:sp>
        <p:nvSpPr>
          <p:cNvPr id="246" name="Google Shape;246;p52"/>
          <p:cNvSpPr txBox="1"/>
          <p:nvPr>
            <p:ph idx="1" type="body"/>
          </p:nvPr>
        </p:nvSpPr>
        <p:spPr>
          <a:xfrm>
            <a:off x="934075" y="1152475"/>
            <a:ext cx="72000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This presentation can be freely used and modified for educational purposes. You may:</a:t>
            </a:r>
            <a:endParaRPr sz="1400"/>
          </a:p>
          <a:p>
            <a:pPr indent="-317500" lvl="0" marL="457200" rtl="0" algn="l">
              <a:spcBef>
                <a:spcPts val="1600"/>
              </a:spcBef>
              <a:spcAft>
                <a:spcPts val="0"/>
              </a:spcAft>
              <a:buClr>
                <a:schemeClr val="accent2"/>
              </a:buClr>
              <a:buSzPts val="1400"/>
              <a:buChar char="✓"/>
            </a:pPr>
            <a:r>
              <a:rPr lang="en-GB" sz="1400"/>
              <a:t>Display this presentation in a classroom environment</a:t>
            </a:r>
            <a:endParaRPr sz="1400"/>
          </a:p>
          <a:p>
            <a:pPr indent="-317500" lvl="0" marL="457200" rtl="0" algn="l">
              <a:spcBef>
                <a:spcPts val="0"/>
              </a:spcBef>
              <a:spcAft>
                <a:spcPts val="0"/>
              </a:spcAft>
              <a:buClr>
                <a:schemeClr val="accent2"/>
              </a:buClr>
              <a:buSzPts val="1400"/>
              <a:buChar char="✓"/>
            </a:pPr>
            <a:r>
              <a:rPr lang="en-GB" sz="1400"/>
              <a:t>Modify or delete slides</a:t>
            </a:r>
            <a:endParaRPr sz="1400"/>
          </a:p>
          <a:p>
            <a:pPr indent="-317500" lvl="0" marL="457200" rtl="0" algn="l">
              <a:spcBef>
                <a:spcPts val="0"/>
              </a:spcBef>
              <a:spcAft>
                <a:spcPts val="0"/>
              </a:spcAft>
              <a:buClr>
                <a:schemeClr val="accent2"/>
              </a:buClr>
              <a:buSzPts val="1400"/>
              <a:buChar char="✓"/>
            </a:pPr>
            <a:r>
              <a:rPr lang="en-GB" sz="1400"/>
              <a:t>Distribute this presentation in print or in private student environments (e.g. Moodle, BlackBoard, Google Classroom)</a:t>
            </a:r>
            <a:endParaRPr sz="1400"/>
          </a:p>
          <a:p>
            <a:pPr indent="0" lvl="0" marL="0" rtl="0" algn="l">
              <a:spcBef>
                <a:spcPts val="1600"/>
              </a:spcBef>
              <a:spcAft>
                <a:spcPts val="0"/>
              </a:spcAft>
              <a:buNone/>
            </a:pPr>
            <a:r>
              <a:rPr lang="en-GB" sz="1400"/>
              <a:t>Please do give credit to Scribbr for creating this resource. </a:t>
            </a:r>
            <a:endParaRPr sz="1400"/>
          </a:p>
          <a:p>
            <a:pPr indent="0" lvl="0" marL="0" rtl="0" algn="l">
              <a:spcBef>
                <a:spcPts val="1600"/>
              </a:spcBef>
              <a:spcAft>
                <a:spcPts val="1600"/>
              </a:spcAft>
              <a:buNone/>
            </a:pPr>
            <a:r>
              <a:rPr lang="en-GB" sz="1400"/>
              <a:t>Questions or feedback? Email shona@scribbr.com</a:t>
            </a:r>
            <a:r>
              <a:rPr lang="en-GB" sz="1400"/>
              <a:t> and we’ll be in touch!</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Purpose of the literature review</a:t>
            </a:r>
            <a:endParaRPr/>
          </a:p>
        </p:txBody>
      </p:sp>
      <p:sp>
        <p:nvSpPr>
          <p:cNvPr id="90" name="Google Shape;90;p26"/>
          <p:cNvSpPr txBox="1"/>
          <p:nvPr>
            <p:ph idx="1" type="body"/>
          </p:nvPr>
        </p:nvSpPr>
        <p:spPr>
          <a:xfrm>
            <a:off x="934075" y="1649350"/>
            <a:ext cx="7200000" cy="2919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Demonstrate familiarity with the topic and scholarly context</a:t>
            </a:r>
            <a:endParaRPr/>
          </a:p>
          <a:p>
            <a:pPr indent="-342900" lvl="0" marL="457200" rtl="0" algn="l">
              <a:lnSpc>
                <a:spcPct val="150000"/>
              </a:lnSpc>
              <a:spcBef>
                <a:spcPts val="0"/>
              </a:spcBef>
              <a:spcAft>
                <a:spcPts val="0"/>
              </a:spcAft>
              <a:buSzPts val="1800"/>
              <a:buChar char="✓"/>
            </a:pPr>
            <a:r>
              <a:rPr lang="en-GB"/>
              <a:t>Develop a theoretical framework and methodology</a:t>
            </a:r>
            <a:endParaRPr/>
          </a:p>
          <a:p>
            <a:pPr indent="-342900" lvl="0" marL="457200" rtl="0" algn="l">
              <a:lnSpc>
                <a:spcPct val="150000"/>
              </a:lnSpc>
              <a:spcBef>
                <a:spcPts val="0"/>
              </a:spcBef>
              <a:spcAft>
                <a:spcPts val="0"/>
              </a:spcAft>
              <a:buSzPts val="1800"/>
              <a:buChar char="✓"/>
            </a:pPr>
            <a:r>
              <a:rPr lang="en-GB"/>
              <a:t>Position your approach in relation to other researchers</a:t>
            </a:r>
            <a:endParaRPr/>
          </a:p>
          <a:p>
            <a:pPr indent="-342900" lvl="0" marL="457200" rtl="0" algn="l">
              <a:lnSpc>
                <a:spcPct val="150000"/>
              </a:lnSpc>
              <a:spcBef>
                <a:spcPts val="0"/>
              </a:spcBef>
              <a:spcAft>
                <a:spcPts val="0"/>
              </a:spcAft>
              <a:buSzPts val="1800"/>
              <a:buChar char="✓"/>
            </a:pPr>
            <a:r>
              <a:rPr lang="en-GB"/>
              <a:t>Show how your research fits 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7"/>
          <p:cNvSpPr txBox="1"/>
          <p:nvPr>
            <p:ph type="ctrTitle"/>
          </p:nvPr>
        </p:nvSpPr>
        <p:spPr>
          <a:xfrm>
            <a:off x="972000" y="2571750"/>
            <a:ext cx="7200000" cy="101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Conducting a literature review:</a:t>
            </a:r>
            <a:endParaRPr/>
          </a:p>
          <a:p>
            <a:pPr indent="0" lvl="0" marL="0" rtl="0" algn="ctr">
              <a:spcBef>
                <a:spcPts val="0"/>
              </a:spcBef>
              <a:spcAft>
                <a:spcPts val="0"/>
              </a:spcAft>
              <a:buNone/>
            </a:pPr>
            <a:r>
              <a:rPr lang="en-GB"/>
              <a:t>5 steps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Don't know how to write a literature review or where to begin? This video will give you a quick run-through of the 5 steps you need to follow when writing a literature review – explained in less than 3 minutes! &#10;&#10;Intro - 0:00&#10;1. Search for relevant literature - 0:30&#10;2. Evaluate and select sources -  0:58&#10;3. Identify themes, debates, and gaps - 1:26&#10;4. Outline your literature review's structure - 1:56&#10;5. Write it - 2:34&#10;&#10;Check out our literature review playlist here ►  http://tiny.cc/b96zmz&#10;&#10;Check out other Scribbr Knowledge Base articles here ► https://www.scribbr.com/knowledge-base/&#10;***************************************************&#10;Academic Writing Resources:&#10;&#10;APA Citation Generator ► https://www.scribbr.com/apa-citation-generator/&#10;&#10;Plagiarism Checker ► https://www.scribbr.com/plagiarism-checker/&#10;&#10;Proofreading &amp; Editing Service ► https://www.scribbr.com/proofreading-editing/&#10;&#10;****************************************************&#10;&#10;CONNECT WITH US:&#10;Scribbr ► https://scribbr.com&#10;YouTube ► https://www.youtube.com/channel/UCrDcofIg9AJ3Ky3BGuMnqqw?sub_confirmation=1&#10;Instagram ► https://www.instagram.com/scribbr_/" id="100" name="Google Shape;100;p28" title="How to Write a Literature Review: 3 Minute Step-by-step Guide | Scribbr 🎓">
            <a:hlinkClick r:id="rId3"/>
          </p:cNvPr>
          <p:cNvPicPr preferRelativeResize="0"/>
          <p:nvPr/>
        </p:nvPicPr>
        <p:blipFill>
          <a:blip r:embed="rId4">
            <a:alphaModFix/>
          </a:blip>
          <a:stretch>
            <a:fillRect/>
          </a:stretch>
        </p:blipFill>
        <p:spPr>
          <a:xfrm>
            <a:off x="1818075" y="506313"/>
            <a:ext cx="5507850" cy="4130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9"/>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Step 1</a:t>
            </a:r>
            <a:endParaRPr/>
          </a:p>
        </p:txBody>
      </p:sp>
      <p:sp>
        <p:nvSpPr>
          <p:cNvPr id="106" name="Google Shape;106;p29"/>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Search for relevant literature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0"/>
          <p:cNvSpPr txBox="1"/>
          <p:nvPr>
            <p:ph type="title"/>
          </p:nvPr>
        </p:nvSpPr>
        <p:spPr>
          <a:xfrm>
            <a:off x="934075" y="4808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Defining your research problem</a:t>
            </a:r>
            <a:endParaRPr/>
          </a:p>
        </p:txBody>
      </p:sp>
      <p:sp>
        <p:nvSpPr>
          <p:cNvPr id="112" name="Google Shape;112;p30"/>
          <p:cNvSpPr txBox="1"/>
          <p:nvPr>
            <p:ph idx="1" type="body"/>
          </p:nvPr>
        </p:nvSpPr>
        <p:spPr>
          <a:xfrm>
            <a:off x="934075" y="1552513"/>
            <a:ext cx="7200000" cy="1522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Effects of s</a:t>
            </a:r>
            <a:r>
              <a:rPr lang="en-GB"/>
              <a:t>ocial media </a:t>
            </a:r>
            <a:endParaRPr/>
          </a:p>
          <a:p>
            <a:pPr indent="-342900" lvl="1" marL="914400" rtl="0" algn="l">
              <a:lnSpc>
                <a:spcPct val="150000"/>
              </a:lnSpc>
              <a:spcBef>
                <a:spcPts val="0"/>
              </a:spcBef>
              <a:spcAft>
                <a:spcPts val="0"/>
              </a:spcAft>
              <a:buSzPts val="1800"/>
              <a:buChar char="➠"/>
            </a:pPr>
            <a:r>
              <a:rPr lang="en-GB" sz="1800"/>
              <a:t>Social media &amp; body image </a:t>
            </a:r>
            <a:endParaRPr sz="1800"/>
          </a:p>
          <a:p>
            <a:pPr indent="-342900" lvl="2" marL="1371600" rtl="0" algn="l">
              <a:lnSpc>
                <a:spcPct val="150000"/>
              </a:lnSpc>
              <a:spcBef>
                <a:spcPts val="0"/>
              </a:spcBef>
              <a:spcAft>
                <a:spcPts val="0"/>
              </a:spcAft>
              <a:buSzPts val="1800"/>
              <a:buChar char="➠"/>
            </a:pPr>
            <a:r>
              <a:rPr lang="en-GB" sz="1800"/>
              <a:t>Social media &amp; body image among Gen Z</a:t>
            </a:r>
            <a:endParaRPr sz="1800"/>
          </a:p>
          <a:p>
            <a:pPr indent="0" lvl="0" marL="0" rtl="0" algn="l">
              <a:lnSpc>
                <a:spcPct val="150000"/>
              </a:lnSpc>
              <a:spcBef>
                <a:spcPts val="1600"/>
              </a:spcBef>
              <a:spcAft>
                <a:spcPts val="1600"/>
              </a:spcAft>
              <a:buNone/>
            </a:pPr>
            <a:r>
              <a:t/>
            </a:r>
            <a:endParaRPr b="1" sz="2000"/>
          </a:p>
        </p:txBody>
      </p:sp>
      <p:sp>
        <p:nvSpPr>
          <p:cNvPr id="113" name="Google Shape;113;p30"/>
          <p:cNvSpPr txBox="1"/>
          <p:nvPr/>
        </p:nvSpPr>
        <p:spPr>
          <a:xfrm>
            <a:off x="640675" y="3573725"/>
            <a:ext cx="7786800" cy="434700"/>
          </a:xfrm>
          <a:prstGeom prst="rect">
            <a:avLst/>
          </a:prstGeom>
          <a:solidFill>
            <a:srgbClr val="F3F3F3"/>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lnSpc>
                <a:spcPct val="115000"/>
              </a:lnSpc>
              <a:spcBef>
                <a:spcPts val="0"/>
              </a:spcBef>
              <a:spcAft>
                <a:spcPts val="1600"/>
              </a:spcAft>
              <a:buNone/>
            </a:pPr>
            <a:r>
              <a:rPr b="1" lang="en-GB" sz="1600">
                <a:solidFill>
                  <a:srgbClr val="1B2B68"/>
                </a:solidFill>
                <a:latin typeface="Open Sans"/>
                <a:ea typeface="Open Sans"/>
                <a:cs typeface="Open Sans"/>
                <a:sym typeface="Open Sans"/>
              </a:rPr>
              <a:t>What is the impact of social media on body image among Generation Z?</a:t>
            </a:r>
            <a:endParaRPr b="1" sz="1600">
              <a:solidFill>
                <a:srgbClr val="1B2B68"/>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Identifying keywords</a:t>
            </a:r>
            <a:endParaRPr/>
          </a:p>
        </p:txBody>
      </p:sp>
      <p:sp>
        <p:nvSpPr>
          <p:cNvPr id="119" name="Google Shape;119;p31"/>
          <p:cNvSpPr txBox="1"/>
          <p:nvPr>
            <p:ph idx="1" type="body"/>
          </p:nvPr>
        </p:nvSpPr>
        <p:spPr>
          <a:xfrm>
            <a:off x="934075" y="1896475"/>
            <a:ext cx="7200000" cy="2672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GB"/>
              <a:t>Social media</a:t>
            </a:r>
            <a:r>
              <a:rPr lang="en-GB"/>
              <a:t>,</a:t>
            </a:r>
            <a:r>
              <a:rPr lang="en-GB"/>
              <a:t> Facebook, Instagram, Twitter, Snapchat, TikTok</a:t>
            </a:r>
            <a:endParaRPr/>
          </a:p>
          <a:p>
            <a:pPr indent="-342900" lvl="0" marL="457200" rtl="0" algn="l">
              <a:lnSpc>
                <a:spcPct val="150000"/>
              </a:lnSpc>
              <a:spcBef>
                <a:spcPts val="0"/>
              </a:spcBef>
              <a:spcAft>
                <a:spcPts val="0"/>
              </a:spcAft>
              <a:buSzPts val="1800"/>
              <a:buChar char="●"/>
            </a:pPr>
            <a:r>
              <a:rPr b="1" lang="en-GB"/>
              <a:t>Body image</a:t>
            </a:r>
            <a:r>
              <a:rPr lang="en-GB"/>
              <a:t>, self-perception, self-esteem, mental health</a:t>
            </a:r>
            <a:endParaRPr/>
          </a:p>
          <a:p>
            <a:pPr indent="-342900" lvl="0" marL="457200" rtl="0" algn="l">
              <a:lnSpc>
                <a:spcPct val="150000"/>
              </a:lnSpc>
              <a:spcBef>
                <a:spcPts val="0"/>
              </a:spcBef>
              <a:spcAft>
                <a:spcPts val="0"/>
              </a:spcAft>
              <a:buSzPts val="1800"/>
              <a:buChar char="●"/>
            </a:pPr>
            <a:r>
              <a:rPr b="1" lang="en-GB"/>
              <a:t>Generation Z</a:t>
            </a:r>
            <a:r>
              <a:rPr lang="en-GB"/>
              <a:t>, teenagers, adolescents, youth</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